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17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0" r:id="rId3"/>
    <p:sldId id="280" r:id="rId4"/>
    <p:sldId id="292" r:id="rId5"/>
    <p:sldId id="257" r:id="rId6"/>
    <p:sldId id="258" r:id="rId7"/>
    <p:sldId id="259" r:id="rId8"/>
    <p:sldId id="262" r:id="rId9"/>
    <p:sldId id="261" r:id="rId10"/>
    <p:sldId id="263" r:id="rId11"/>
    <p:sldId id="281" r:id="rId12"/>
    <p:sldId id="266" r:id="rId13"/>
    <p:sldId id="267" r:id="rId14"/>
    <p:sldId id="289" r:id="rId15"/>
    <p:sldId id="269" r:id="rId16"/>
    <p:sldId id="270" r:id="rId17"/>
    <p:sldId id="285" r:id="rId18"/>
    <p:sldId id="265" r:id="rId19"/>
    <p:sldId id="278" r:id="rId20"/>
    <p:sldId id="286" r:id="rId21"/>
    <p:sldId id="293" r:id="rId22"/>
    <p:sldId id="272" r:id="rId23"/>
    <p:sldId id="29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9900"/>
    <a:srgbClr val="EBEBEB"/>
    <a:srgbClr val="FFFFFF"/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96" autoAdjust="0"/>
    <p:restoredTop sz="88099" autoAdjust="0"/>
  </p:normalViewPr>
  <p:slideViewPr>
    <p:cSldViewPr snapToGrid="0">
      <p:cViewPr varScale="1">
        <p:scale>
          <a:sx n="92" d="100"/>
          <a:sy n="92" d="100"/>
        </p:scale>
        <p:origin x="1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35505-646A-4AB2-8629-E526E6D40A75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C436C-F034-4B25-84F3-20F8CE848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659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5B48B-72CD-40EB-B57E-ACB0D77E21D5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ACD57-637A-441C-834D-EC98700C6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650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ACD57-637A-441C-834D-EC98700C6B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65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\times \bar{\beta}^k</a:t>
            </a:r>
            <a:r>
              <a:rPr lang="en-US" baseline="0" dirty="0" smtClean="0"/>
              <a:t> \</a:t>
            </a:r>
            <a:r>
              <a:rPr lang="en-US" baseline="0" dirty="0" err="1" smtClean="0"/>
              <a:t>beta^j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ACD57-637A-441C-834D-EC98700C6B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5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ACD57-637A-441C-834D-EC98700C6B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3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ACD57-637A-441C-834D-EC98700C6B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90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ACD57-637A-441C-834D-EC98700C6B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13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ACD57-637A-441C-834D-EC98700C6B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86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ACD57-637A-441C-834D-EC98700C6B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12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ACD57-637A-441C-834D-EC98700C6B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09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ACD57-637A-441C-834D-EC98700C6B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04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ACD57-637A-441C-834D-EC98700C6B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55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ACD57-637A-441C-834D-EC98700C6B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37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ACD57-637A-441C-834D-EC98700C6B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40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ACD57-637A-441C-834D-EC98700C6B2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2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ACD57-637A-441C-834D-EC98700C6B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46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ACD57-637A-441C-834D-EC98700C6B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89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(</a:t>
            </a:r>
            <a:r>
              <a:rPr lang="en-US" sz="1200" dirty="0" err="1" smtClean="0"/>
              <a:t>i</a:t>
            </a:r>
            <a:r>
              <a:rPr lang="en-US" sz="1200" dirty="0" smtClean="0"/>
              <a:t>) coherent states </a:t>
            </a:r>
            <a:r>
              <a:rPr lang="en-US" sz="1200" b="1" dirty="0" smtClean="0"/>
              <a:t>are readily</a:t>
            </a:r>
            <a:r>
              <a:rPr lang="en-US" sz="1200" b="1" baseline="0" dirty="0" smtClean="0"/>
              <a:t> </a:t>
            </a:r>
            <a:r>
              <a:rPr lang="en-US" sz="1200" b="1" dirty="0" smtClean="0"/>
              <a:t>available </a:t>
            </a:r>
            <a:r>
              <a:rPr lang="en-US" sz="1200" dirty="0" smtClean="0"/>
              <a:t>from lasers,</a:t>
            </a:r>
          </a:p>
          <a:p>
            <a:r>
              <a:rPr lang="en-US" sz="1200" dirty="0" smtClean="0"/>
              <a:t>(ii) coherent states of </a:t>
            </a:r>
            <a:r>
              <a:rPr lang="en-US" sz="1200" b="1" dirty="0" smtClean="0"/>
              <a:t>different amplitudes and phases </a:t>
            </a:r>
            <a:r>
              <a:rPr lang="en-US" sz="1200" dirty="0" smtClean="0"/>
              <a:t>can be produced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without changing </a:t>
            </a:r>
            <a:r>
              <a:rPr lang="en-US" sz="1200" dirty="0" smtClean="0"/>
              <a:t>the layout of the </a:t>
            </a:r>
            <a:r>
              <a:rPr lang="en-US" sz="1050" dirty="0" smtClean="0"/>
              <a:t>experimental</a:t>
            </a:r>
            <a:r>
              <a:rPr lang="en-US" sz="1200" dirty="0" smtClean="0"/>
              <a:t> apparatus</a:t>
            </a:r>
          </a:p>
          <a:p>
            <a:r>
              <a:rPr lang="en-US" sz="1200" dirty="0" smtClean="0"/>
              <a:t>(iii) output-state characterization</a:t>
            </a:r>
            <a:r>
              <a:rPr lang="en-US" sz="1200" baseline="0" dirty="0" smtClean="0"/>
              <a:t> </a:t>
            </a:r>
            <a:r>
              <a:rPr lang="en-US" sz="1200" dirty="0" smtClean="0"/>
              <a:t>can be performed using </a:t>
            </a:r>
            <a:r>
              <a:rPr lang="en-US" sz="1200" b="1" dirty="0" smtClean="0"/>
              <a:t>optical homodyne tomography</a:t>
            </a:r>
          </a:p>
          <a:p>
            <a:endParaRPr lang="en-US" sz="1200" b="1" dirty="0" smtClean="0"/>
          </a:p>
          <a:p>
            <a:r>
              <a:rPr lang="en-US" sz="1200" b="1" dirty="0" err="1" smtClean="0"/>
              <a:t>TMSV</a:t>
            </a:r>
            <a:r>
              <a:rPr lang="en-US" sz="1200" b="1" dirty="0" err="1" smtClean="0">
                <a:sym typeface="Wingdings" panose="05000000000000000000" pitchFamily="2" charset="2"/>
              </a:rPr>
              <a:t></a:t>
            </a:r>
            <a:r>
              <a:rPr lang="en-US" sz="1200" b="0" dirty="0" err="1" smtClean="0">
                <a:sym typeface="Wingdings" panose="05000000000000000000" pitchFamily="2" charset="2"/>
              </a:rPr>
              <a:t>QPT</a:t>
            </a:r>
            <a:r>
              <a:rPr lang="en-US" sz="1200" b="0" dirty="0" smtClean="0">
                <a:sym typeface="Wingdings" panose="05000000000000000000" pitchFamily="2" charset="2"/>
              </a:rPr>
              <a:t> can be performed</a:t>
            </a:r>
            <a:r>
              <a:rPr lang="en-US" sz="1200" b="0" baseline="0" dirty="0" smtClean="0">
                <a:sym typeface="Wingdings" panose="05000000000000000000" pitchFamily="2" charset="2"/>
              </a:rPr>
              <a:t> </a:t>
            </a:r>
            <a:r>
              <a:rPr lang="en-US" sz="1200" b="0" dirty="0" smtClean="0">
                <a:sym typeface="Wingdings" panose="05000000000000000000" pitchFamily="2" charset="2"/>
              </a:rPr>
              <a:t>with two-mode squeezed vacuum (</a:t>
            </a:r>
            <a:r>
              <a:rPr lang="en-US" sz="1200" b="0" dirty="0" err="1" smtClean="0">
                <a:sym typeface="Wingdings" panose="05000000000000000000" pitchFamily="2" charset="2"/>
              </a:rPr>
              <a:t>TMSV</a:t>
            </a:r>
            <a:r>
              <a:rPr lang="en-US" sz="1200" b="0" dirty="0" smtClean="0">
                <a:sym typeface="Wingdings" panose="05000000000000000000" pitchFamily="2" charset="2"/>
              </a:rPr>
              <a:t>) for any unknown</a:t>
            </a:r>
            <a:r>
              <a:rPr lang="en-US" sz="1200" b="0" baseline="0" dirty="0" smtClean="0">
                <a:sym typeface="Wingdings" panose="05000000000000000000" pitchFamily="2" charset="2"/>
              </a:rPr>
              <a:t> </a:t>
            </a:r>
            <a:r>
              <a:rPr lang="en-US" sz="1200" b="0" dirty="0" smtClean="0">
                <a:sym typeface="Wingdings" panose="05000000000000000000" pitchFamily="2" charset="2"/>
              </a:rPr>
              <a:t>process. However, </a:t>
            </a:r>
            <a:r>
              <a:rPr lang="en-US" sz="1200" b="0" dirty="0" err="1" smtClean="0">
                <a:sym typeface="Wingdings" panose="05000000000000000000" pitchFamily="2" charset="2"/>
              </a:rPr>
              <a:t>TMSVs</a:t>
            </a:r>
            <a:r>
              <a:rPr lang="en-US" sz="1200" b="0" dirty="0" smtClean="0">
                <a:sym typeface="Wingdings" panose="05000000000000000000" pitchFamily="2" charset="2"/>
              </a:rPr>
              <a:t> are not so easy to manipulate in</a:t>
            </a:r>
          </a:p>
          <a:p>
            <a:r>
              <a:rPr lang="en-US" sz="1200" b="0" dirty="0" smtClean="0">
                <a:sym typeface="Wingdings" panose="05000000000000000000" pitchFamily="2" charset="2"/>
              </a:rPr>
              <a:t>practice, especially because this involves quantum tomography</a:t>
            </a:r>
            <a:r>
              <a:rPr lang="en-US" sz="1200" b="0" baseline="0" dirty="0" smtClean="0">
                <a:sym typeface="Wingdings" panose="05000000000000000000" pitchFamily="2" charset="2"/>
              </a:rPr>
              <a:t> </a:t>
            </a:r>
            <a:r>
              <a:rPr lang="en-US" sz="1200" b="0" dirty="0" smtClean="0">
                <a:sym typeface="Wingdings" panose="05000000000000000000" pitchFamily="2" charset="2"/>
              </a:rPr>
              <a:t>of entangled states</a:t>
            </a:r>
            <a:endParaRPr lang="en-US" sz="1200" b="0" dirty="0" smtClean="0"/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ACD57-637A-441C-834D-EC98700C6B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24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dirty="0" smtClean="0"/>
              <a:t>P function for many non-classical</a:t>
            </a:r>
          </a:p>
          <a:p>
            <a:r>
              <a:rPr lang="en-US" sz="1200" dirty="0" smtClean="0"/>
              <a:t>P-</a:t>
            </a:r>
            <a:r>
              <a:rPr lang="en-US" sz="1200" baseline="0" dirty="0" smtClean="0"/>
              <a:t> FUNCTION --</a:t>
            </a:r>
            <a:r>
              <a:rPr lang="en-US" sz="1200" dirty="0" smtClean="0"/>
              <a:t>optical states exists only in terms of a highly singular</a:t>
            </a:r>
            <a:r>
              <a:rPr lang="en-US" sz="1200" baseline="0" dirty="0" smtClean="0"/>
              <a:t> </a:t>
            </a:r>
            <a:r>
              <a:rPr lang="en-US" sz="1200" dirty="0" smtClean="0">
                <a:sym typeface="Wingdings" panose="05000000000000000000" pitchFamily="2" charset="2"/>
              </a:rPr>
              <a:t> </a:t>
            </a:r>
            <a:r>
              <a:rPr lang="en-US" sz="1200" dirty="0" err="1" smtClean="0">
                <a:sym typeface="Wingdings" panose="05000000000000000000" pitchFamily="2" charset="2"/>
              </a:rPr>
              <a:t>LOBINO</a:t>
            </a:r>
            <a:r>
              <a:rPr lang="en-US" sz="1200" dirty="0" smtClean="0">
                <a:sym typeface="Wingdings" panose="05000000000000000000" pitchFamily="2" charset="2"/>
              </a:rPr>
              <a:t>:</a:t>
            </a:r>
            <a:r>
              <a:rPr lang="en-US" sz="1200" baseline="0" dirty="0" smtClean="0">
                <a:sym typeface="Wingdings" panose="05000000000000000000" pitchFamily="2" charset="2"/>
              </a:rPr>
              <a:t> regularizing P-function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ACD57-637A-441C-834D-EC98700C6B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94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ACD57-637A-441C-834D-EC98700C6B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49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ACD57-637A-441C-834D-EC98700C6B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22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ACD57-637A-441C-834D-EC98700C6B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92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A525CE5-E65A-477A-A1D0-9A4AA41F306A}" type="datetime1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1DE6D55-230F-4A5C-9373-C881D21DF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6268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DC5B-1745-44FD-BD39-F41276D16E6F}" type="datetime1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D55-230F-4A5C-9373-C881D21DF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0004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4A52EF1-CFA4-41BA-B019-5DBEF897ADEA}" type="datetime1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1DE6D55-230F-4A5C-9373-C881D21DF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7488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28C5-0AB6-4622-B35F-9C3F73532879}" type="datetime1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E1DE6D55-230F-4A5C-9373-C881D21DF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155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E0E981B-1C92-4458-9F5D-735F5D34EE8B}" type="datetime1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1DE6D55-230F-4A5C-9373-C881D21DF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5711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4108-5401-4903-8A05-480713F6C812}" type="datetime1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D55-230F-4A5C-9373-C881D21DF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4297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EED8-FC40-4F0B-AFE0-69012CAB6216}" type="datetime1">
              <a:rPr lang="en-US" smtClean="0"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D55-230F-4A5C-9373-C881D21DF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875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AB48-2F4A-4445-8948-39D25FDC6C2B}" type="datetime1">
              <a:rPr lang="en-US" smtClean="0"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D55-230F-4A5C-9373-C881D21DF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767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0A71-6F51-49EF-A16B-70025AE6EEE0}" type="datetime1">
              <a:rPr lang="en-US" smtClean="0"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D55-230F-4A5C-9373-C881D21DF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68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A7967BE-F382-429E-A499-E5B6546E3BF4}" type="datetime1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1DE6D55-230F-4A5C-9373-C881D21DF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6833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A5FA-58C2-46CD-9A51-ECB1C4C5ABE0}" type="datetime1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D55-230F-4A5C-9373-C881D21DF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8960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3F92326-01D0-43C1-A110-981635890972}" type="datetime1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1DE6D55-230F-4A5C-9373-C881D21DFA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8901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8" r:id="rId1"/>
    <p:sldLayoutId id="2147484719" r:id="rId2"/>
    <p:sldLayoutId id="2147484720" r:id="rId3"/>
    <p:sldLayoutId id="2147484721" r:id="rId4"/>
    <p:sldLayoutId id="2147484722" r:id="rId5"/>
    <p:sldLayoutId id="2147484723" r:id="rId6"/>
    <p:sldLayoutId id="2147484724" r:id="rId7"/>
    <p:sldLayoutId id="2147484725" r:id="rId8"/>
    <p:sldLayoutId id="2147484726" r:id="rId9"/>
    <p:sldLayoutId id="2147484727" r:id="rId10"/>
    <p:sldLayoutId id="2147484728" r:id="rId11"/>
  </p:sldLayoutIdLst>
  <p:transition spd="slow">
    <p:fade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42.emf"/><Relationship Id="rId3" Type="http://schemas.openxmlformats.org/officeDocument/2006/relationships/image" Target="../media/image280.png"/><Relationship Id="rId7" Type="http://schemas.openxmlformats.org/officeDocument/2006/relationships/image" Target="../media/image54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11" Type="http://schemas.openxmlformats.org/officeDocument/2006/relationships/image" Target="../media/image13.jpg"/><Relationship Id="rId5" Type="http://schemas.openxmlformats.org/officeDocument/2006/relationships/image" Target="../media/image411.png"/><Relationship Id="rId10" Type="http://schemas.openxmlformats.org/officeDocument/2006/relationships/image" Target="../media/image12.jpeg"/><Relationship Id="rId4" Type="http://schemas.openxmlformats.org/officeDocument/2006/relationships/image" Target="../media/image45.png"/><Relationship Id="rId9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1.png"/><Relationship Id="rId3" Type="http://schemas.openxmlformats.org/officeDocument/2006/relationships/image" Target="../media/image650.png"/><Relationship Id="rId7" Type="http://schemas.openxmlformats.org/officeDocument/2006/relationships/image" Target="../media/image6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0.png"/><Relationship Id="rId11" Type="http://schemas.openxmlformats.org/officeDocument/2006/relationships/image" Target="../media/image731.png"/><Relationship Id="rId5" Type="http://schemas.openxmlformats.org/officeDocument/2006/relationships/image" Target="../media/image670.png"/><Relationship Id="rId10" Type="http://schemas.openxmlformats.org/officeDocument/2006/relationships/image" Target="../media/image721.png"/><Relationship Id="rId4" Type="http://schemas.openxmlformats.org/officeDocument/2006/relationships/image" Target="../media/image660.png"/><Relationship Id="rId9" Type="http://schemas.openxmlformats.org/officeDocument/2006/relationships/image" Target="../media/image7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png"/><Relationship Id="rId13" Type="http://schemas.openxmlformats.org/officeDocument/2006/relationships/image" Target="../media/image730.png"/><Relationship Id="rId18" Type="http://schemas.openxmlformats.org/officeDocument/2006/relationships/image" Target="../media/image90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6.png"/><Relationship Id="rId17" Type="http://schemas.openxmlformats.org/officeDocument/2006/relationships/image" Target="../media/image89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5.png"/><Relationship Id="rId5" Type="http://schemas.openxmlformats.org/officeDocument/2006/relationships/image" Target="../media/image81.png"/><Relationship Id="rId15" Type="http://schemas.openxmlformats.org/officeDocument/2006/relationships/image" Target="../media/image87.png"/><Relationship Id="rId10" Type="http://schemas.openxmlformats.org/officeDocument/2006/relationships/image" Target="../media/image84.png"/><Relationship Id="rId4" Type="http://schemas.openxmlformats.org/officeDocument/2006/relationships/image" Target="../media/image80.png"/><Relationship Id="rId9" Type="http://schemas.openxmlformats.org/officeDocument/2006/relationships/image" Target="../media/image521.png"/><Relationship Id="rId14" Type="http://schemas.openxmlformats.org/officeDocument/2006/relationships/image" Target="../media/image7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1.png"/><Relationship Id="rId13" Type="http://schemas.openxmlformats.org/officeDocument/2006/relationships/image" Target="../media/image7.jpeg"/><Relationship Id="rId3" Type="http://schemas.openxmlformats.org/officeDocument/2006/relationships/image" Target="../media/image171.png"/><Relationship Id="rId7" Type="http://schemas.openxmlformats.org/officeDocument/2006/relationships/image" Target="../media/image480.png"/><Relationship Id="rId12" Type="http://schemas.openxmlformats.org/officeDocument/2006/relationships/image" Target="../media/image5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11" Type="http://schemas.openxmlformats.org/officeDocument/2006/relationships/image" Target="../media/image520.png"/><Relationship Id="rId5" Type="http://schemas.openxmlformats.org/officeDocument/2006/relationships/image" Target="../media/image460.png"/><Relationship Id="rId15" Type="http://schemas.openxmlformats.org/officeDocument/2006/relationships/image" Target="../media/image13.jpg"/><Relationship Id="rId10" Type="http://schemas.openxmlformats.org/officeDocument/2006/relationships/image" Target="../media/image510.png"/><Relationship Id="rId4" Type="http://schemas.openxmlformats.org/officeDocument/2006/relationships/image" Target="../media/image270.png"/><Relationship Id="rId9" Type="http://schemas.openxmlformats.org/officeDocument/2006/relationships/image" Target="../media/image500.png"/><Relationship Id="rId1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3" Type="http://schemas.openxmlformats.org/officeDocument/2006/relationships/image" Target="../media/image540.png"/><Relationship Id="rId7" Type="http://schemas.openxmlformats.org/officeDocument/2006/relationships/image" Target="../media/image58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5" Type="http://schemas.openxmlformats.org/officeDocument/2006/relationships/image" Target="../media/image560.png"/><Relationship Id="rId4" Type="http://schemas.openxmlformats.org/officeDocument/2006/relationships/image" Target="../media/image55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24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0.png"/><Relationship Id="rId3" Type="http://schemas.openxmlformats.org/officeDocument/2006/relationships/image" Target="../media/image16.jpg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31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31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60.png"/><Relationship Id="rId3" Type="http://schemas.openxmlformats.org/officeDocument/2006/relationships/image" Target="../media/image20.jp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40.png"/><Relationship Id="rId5" Type="http://schemas.microsoft.com/office/2007/relationships/hdphoto" Target="../media/hdphoto1.wdp"/><Relationship Id="rId10" Type="http://schemas.openxmlformats.org/officeDocument/2006/relationships/image" Target="../media/image38.png"/><Relationship Id="rId4" Type="http://schemas.openxmlformats.org/officeDocument/2006/relationships/image" Target="../media/image1.png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microsoft.com/office/2007/relationships/hdphoto" Target="../media/hdphoto1.wdp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82.png"/><Relationship Id="rId3" Type="http://schemas.openxmlformats.org/officeDocument/2006/relationships/image" Target="../media/image27.png"/><Relationship Id="rId7" Type="http://schemas.openxmlformats.org/officeDocument/2006/relationships/image" Target="../media/image140.png"/><Relationship Id="rId12" Type="http://schemas.openxmlformats.org/officeDocument/2006/relationships/image" Target="../media/image17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61.png"/><Relationship Id="rId5" Type="http://schemas.openxmlformats.org/officeDocument/2006/relationships/image" Target="../media/image28.png"/><Relationship Id="rId10" Type="http://schemas.openxmlformats.org/officeDocument/2006/relationships/image" Target="../media/image200.png"/><Relationship Id="rId4" Type="http://schemas.openxmlformats.org/officeDocument/2006/relationships/image" Target="../media/image46.png"/><Relationship Id="rId9" Type="http://schemas.openxmlformats.org/officeDocument/2006/relationships/image" Target="../media/image160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4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cap="none" dirty="0" smtClean="0"/>
              <a:t>Moments Coherent-State Quantum Process Tomography (</a:t>
            </a:r>
            <a:r>
              <a:rPr lang="en-US" sz="2800" cap="none" dirty="0" err="1" smtClean="0"/>
              <a:t>McsQPT</a:t>
            </a:r>
            <a:r>
              <a:rPr lang="en-US" sz="2800" cap="none" dirty="0" smtClean="0"/>
              <a:t>)</a:t>
            </a:r>
            <a:endParaRPr lang="en-US" sz="28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5626444"/>
            <a:ext cx="10993546" cy="590321"/>
          </a:xfrm>
        </p:spPr>
        <p:txBody>
          <a:bodyPr/>
          <a:lstStyle/>
          <a:p>
            <a:pPr algn="ctr"/>
            <a:r>
              <a:rPr lang="en-US" cap="none" dirty="0" smtClean="0"/>
              <a:t>Joint work with: </a:t>
            </a:r>
            <a:r>
              <a:rPr lang="en-US" sz="1800" cap="none" dirty="0" smtClean="0"/>
              <a:t>S. </a:t>
            </a:r>
            <a:r>
              <a:rPr lang="en-US" sz="1800" cap="none" dirty="0" err="1" smtClean="0"/>
              <a:t>Rahimi-Keshari</a:t>
            </a:r>
            <a:r>
              <a:rPr lang="en-US" sz="1800" cap="none" dirty="0" smtClean="0"/>
              <a:t>, A. T. </a:t>
            </a:r>
            <a:r>
              <a:rPr lang="en-US" sz="1800" cap="none" dirty="0" err="1" smtClean="0"/>
              <a:t>Rezakhani</a:t>
            </a:r>
            <a:r>
              <a:rPr lang="en-US" sz="1800" cap="none" dirty="0" smtClean="0"/>
              <a:t>, T. C. Ralph</a:t>
            </a:r>
          </a:p>
          <a:p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375186" y="3213463"/>
            <a:ext cx="3403260" cy="10580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cap="none" dirty="0" err="1" smtClean="0"/>
              <a:t>Masoud</a:t>
            </a:r>
            <a:r>
              <a:rPr lang="en-US" b="1" cap="none" dirty="0" smtClean="0"/>
              <a:t> Ghalaii</a:t>
            </a:r>
          </a:p>
          <a:p>
            <a:pPr algn="ctr"/>
            <a:r>
              <a:rPr lang="en-US" dirty="0" smtClean="0"/>
              <a:t>Nov. 2013</a:t>
            </a:r>
          </a:p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5185" y="4145494"/>
            <a:ext cx="3403260" cy="772944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D55-230F-4A5C-9373-C881D21DFA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90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>
                <a:latin typeface="Calibri" panose="020F0502020204030204" pitchFamily="34" charset="0"/>
              </a:rPr>
              <a:t>csQPT</a:t>
            </a:r>
            <a:r>
              <a:rPr lang="en-US" cap="none" dirty="0" smtClean="0">
                <a:latin typeface="Calibri" panose="020F0502020204030204" pitchFamily="34" charset="0"/>
              </a:rPr>
              <a:t> by using moments—Formalism   </a:t>
            </a:r>
            <a:endParaRPr lang="en-US" cap="none" dirty="0">
              <a:latin typeface="Calibri" panose="020F050202020403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311808" y="2285990"/>
            <a:ext cx="819795" cy="45719"/>
          </a:xfrm>
          <a:prstGeom prst="right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76486" y="2011571"/>
                <a:ext cx="2232919" cy="595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ϱ</m:t>
                          </m:r>
                        </m:e>
                      </m:acc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α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ϱ</m:t>
                              </m:r>
                            </m:e>
                          </m:acc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)|</m:t>
                      </m:r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〉〈</m:t>
                      </m:r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486" y="2011571"/>
                <a:ext cx="2232919" cy="595869"/>
              </a:xfrm>
              <a:prstGeom prst="rect">
                <a:avLst/>
              </a:prstGeom>
              <a:blipFill rotWithShape="0">
                <a:blip r:embed="rId3"/>
                <a:stretch>
                  <a:fillRect l="-14441" t="-167347" b="-240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521147" y="2011571"/>
                <a:ext cx="2822824" cy="595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0" smtClean="0">
                          <a:latin typeface="Cambria Math" panose="02040503050406030204" pitchFamily="18" charset="0"/>
                        </a:rPr>
                        <m:t>ℰ</m:t>
                      </m:r>
                      <m:r>
                        <a:rPr lang="en-US" sz="1600" i="0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ϱ</m:t>
                          </m:r>
                        </m:e>
                      </m:acc>
                      <m:r>
                        <a:rPr lang="en-US" sz="1600" i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α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ϱ</m:t>
                              </m:r>
                            </m:e>
                          </m:acc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ℰ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(|</m:t>
                      </m:r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〉〈</m:t>
                      </m:r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|)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147" y="2011571"/>
                <a:ext cx="2822824" cy="595869"/>
              </a:xfrm>
              <a:prstGeom prst="rect">
                <a:avLst/>
              </a:prstGeom>
              <a:blipFill rotWithShape="0">
                <a:blip r:embed="rId4"/>
                <a:stretch>
                  <a:fillRect l="-1296" t="-167347" b="-240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89345" y="2972410"/>
                <a:ext cx="3116944" cy="595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α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ℰ</m:t>
                          </m:r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45" y="2972410"/>
                <a:ext cx="3116944" cy="595869"/>
              </a:xfrm>
              <a:prstGeom prst="rect">
                <a:avLst/>
              </a:prstGeom>
              <a:blipFill rotWithShape="0">
                <a:blip r:embed="rId5"/>
                <a:stretch>
                  <a:fillRect t="-169072" b="-244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421150" y="3891715"/>
                <a:ext cx="3511409" cy="709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jk</m:t>
                          </m:r>
                        </m:sub>
                      </m:sSub>
                      <m: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p>
                          </m:sSubSup>
                        </m:e>
                      </m:nary>
                      <m:sSubSup>
                        <m:sSub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</m:acc>
                        </m:sub>
                        <m:sup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</m:sSubSup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jk</m:t>
                          </m:r>
                        </m:sub>
                      </m:sSub>
                      <m: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e>
                              </m:acc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150" y="3891715"/>
                <a:ext cx="3511409" cy="70923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120357" y="4774572"/>
                <a:ext cx="2363147" cy="785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jk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p>
                      </m:sSubSup>
                      <m:r>
                        <a:rPr lang="en-US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jk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mn</m:t>
                              </m:r>
                            </m:sup>
                          </m:sSubSup>
                        </m:e>
                      </m:nary>
                      <m:sSubSup>
                        <m:sSubSup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mn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357" y="4774572"/>
                <a:ext cx="2363147" cy="78572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698696" y="5542295"/>
                <a:ext cx="3559308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jk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mn</m:t>
                          </m:r>
                        </m:sup>
                      </m:sSubSup>
                      <m:r>
                        <a:rPr lang="en-US" sz="20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sz="20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sz="20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bSup>
                        <m:sSubSup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</m:sSubSup>
                      <m:sSubSup>
                        <m:sSubSup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</m:acc>
                        </m:sub>
                        <m:sup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</m:sSubSup>
                      <m:sSub>
                        <m:sSub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jk</m:t>
                          </m:r>
                        </m:sub>
                      </m:sSub>
                      <m:r>
                        <a:rPr lang="en-US" sz="20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20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20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696" y="5542295"/>
                <a:ext cx="3559308" cy="67056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27067" y="1957901"/>
                <a:ext cx="3892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067" y="1957901"/>
                <a:ext cx="38927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8312953" y="2477599"/>
            <a:ext cx="2964781" cy="3452350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344600" y="2835696"/>
                <a:ext cx="2644570" cy="595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0" smtClean="0">
                          <a:latin typeface="Cambria Math" panose="02040503050406030204" pitchFamily="18" charset="0"/>
                        </a:rPr>
                        <m:t>ℰ</m:t>
                      </m:r>
                      <m:r>
                        <a:rPr lang="en-US" sz="1600" i="0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ϱ</m:t>
                          </m:r>
                        </m:e>
                      </m:acc>
                      <m:r>
                        <a:rPr lang="en-US" sz="1600" i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β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</m:d>
                      <m:r>
                        <a:rPr lang="en-US" sz="1600" i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〉〈</m:t>
                      </m:r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600" y="2835696"/>
                <a:ext cx="2644570" cy="595869"/>
              </a:xfrm>
              <a:prstGeom prst="rect">
                <a:avLst/>
              </a:prstGeom>
              <a:blipFill rotWithShape="0">
                <a:blip r:embed="rId10"/>
                <a:stretch>
                  <a:fillRect l="-2765" t="-167347" b="-240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016234" y="3582123"/>
                <a:ext cx="3499571" cy="595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0" smtClean="0">
                          <a:latin typeface="Cambria Math" panose="02040503050406030204" pitchFamily="18" charset="0"/>
                        </a:rPr>
                        <m:t>ℰ</m:t>
                      </m:r>
                      <m:r>
                        <a:rPr lang="en-US" sz="1600" i="0" smtClean="0">
                          <a:latin typeface="Cambria Math" panose="02040503050406030204" pitchFamily="18" charset="0"/>
                        </a:rPr>
                        <m:t>(|</m:t>
                      </m:r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〉〈</m:t>
                      </m:r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|)=</m:t>
                      </m:r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β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sz="16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ℰ</m:t>
                          </m:r>
                        </m:sub>
                      </m:sSub>
                      <m:r>
                        <a:rPr lang="en-US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en-US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)|</m:t>
                      </m:r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〉〈</m:t>
                      </m:r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234" y="3582123"/>
                <a:ext cx="3499571" cy="595869"/>
              </a:xfrm>
              <a:prstGeom prst="rect">
                <a:avLst/>
              </a:prstGeom>
              <a:blipFill rotWithShape="0">
                <a:blip r:embed="rId11"/>
                <a:stretch>
                  <a:fillRect t="-169072" b="-244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Arrow 22"/>
          <p:cNvSpPr/>
          <p:nvPr/>
        </p:nvSpPr>
        <p:spPr>
          <a:xfrm>
            <a:off x="3912654" y="3238492"/>
            <a:ext cx="819795" cy="45719"/>
          </a:xfrm>
          <a:prstGeom prst="right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806289" y="2856755"/>
                <a:ext cx="893065" cy="3816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k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j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289" y="2856755"/>
                <a:ext cx="893065" cy="381643"/>
              </a:xfrm>
              <a:prstGeom prst="rect">
                <a:avLst/>
              </a:prstGeom>
              <a:blipFill rotWithShape="0">
                <a:blip r:embed="rId12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837034" y="2937065"/>
                <a:ext cx="2787301" cy="595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jk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out</m:t>
                          </m:r>
                        </m:sup>
                      </m:sSubSup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α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jk</m:t>
                          </m:r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034" y="2937065"/>
                <a:ext cx="2787301" cy="595869"/>
              </a:xfrm>
              <a:prstGeom prst="rect">
                <a:avLst/>
              </a:prstGeom>
              <a:blipFill rotWithShape="0">
                <a:blip r:embed="rId13"/>
                <a:stretch>
                  <a:fillRect t="-167347" b="-240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3297" y="5469249"/>
            <a:ext cx="1052508" cy="365125"/>
          </a:xfrm>
        </p:spPr>
        <p:txBody>
          <a:bodyPr/>
          <a:lstStyle/>
          <a:p>
            <a:fld id="{E1DE6D55-230F-4A5C-9373-C881D21DFA75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312953" y="4405617"/>
                <a:ext cx="2586541" cy="595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jk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out</m:t>
                          </m:r>
                        </m:sup>
                      </m:sSubSup>
                      <m:r>
                        <a:rPr lang="en-US" sz="16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</a:rPr>
                        <m:t>β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  <m:r>
                        <a:rPr lang="en-US" sz="16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k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j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953" y="4405617"/>
                <a:ext cx="2586541" cy="595869"/>
              </a:xfrm>
              <a:prstGeom prst="rect">
                <a:avLst/>
              </a:prstGeom>
              <a:blipFill rotWithShape="0">
                <a:blip r:embed="rId14"/>
                <a:stretch>
                  <a:fillRect l="-236" t="-169072" b="-244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254000" y="5110631"/>
                <a:ext cx="2830840" cy="595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jk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out</m:t>
                          </m:r>
                        </m:sup>
                      </m:sSubSup>
                      <m:r>
                        <a:rPr lang="en-US" sz="16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</a:rPr>
                        <m:t>β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ℰ</m:t>
                          </m:r>
                        </m:sub>
                      </m:sSub>
                      <m:r>
                        <a:rPr lang="en-US" sz="16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k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j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4000" y="5110631"/>
                <a:ext cx="2830840" cy="595869"/>
              </a:xfrm>
              <a:prstGeom prst="rect">
                <a:avLst/>
              </a:prstGeom>
              <a:blipFill rotWithShape="0">
                <a:blip r:embed="rId15"/>
                <a:stretch>
                  <a:fillRect t="-167347" b="-240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>
            <a:stCxn id="5" idx="1"/>
            <a:endCxn id="5" idx="3"/>
          </p:cNvCxnSpPr>
          <p:nvPr/>
        </p:nvCxnSpPr>
        <p:spPr>
          <a:xfrm>
            <a:off x="8312953" y="4203774"/>
            <a:ext cx="29647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985860" y="2459198"/>
            <a:ext cx="1543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Scratch paper!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18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>
                <a:latin typeface="Calibri" panose="020F0502020204030204" pitchFamily="34" charset="0"/>
              </a:rPr>
              <a:t>McsQPT</a:t>
            </a:r>
            <a:r>
              <a:rPr lang="en-US" cap="none" dirty="0" smtClean="0">
                <a:latin typeface="Calibri" panose="020F0502020204030204" pitchFamily="34" charset="0"/>
              </a:rPr>
              <a:t>—Formalism</a:t>
            </a:r>
            <a:endParaRPr lang="en-US" cap="none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81192" y="2367359"/>
                <a:ext cx="2870401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jk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mn</m:t>
                          </m:r>
                        </m:sup>
                      </m:sSubSup>
                      <m:r>
                        <a:rPr lang="en-US" sz="16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</m:sSubSup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</m:acc>
                        </m:sub>
                        <m:sup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</m:sSubSup>
                      <m:sSub>
                        <m:sSub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jk</m:t>
                          </m:r>
                        </m:sub>
                      </m:sSub>
                      <m:r>
                        <a:rPr lang="en-US" sz="16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6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16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92" y="2367359"/>
                <a:ext cx="2870401" cy="5549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81192" y="3402389"/>
                <a:ext cx="2286459" cy="3823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i="0" smtClean="0">
                          <a:latin typeface="Cambria Math" panose="02040503050406030204" pitchFamily="18" charset="0"/>
                        </a:rPr>
                        <m:t>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ϱ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</m:d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600"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[</m:t>
                      </m:r>
                      <m:acc>
                        <m:accPr>
                          <m:chr m:val="̂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ϱ</m:t>
                          </m:r>
                        </m:e>
                      </m:acc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ξ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ξ</m:t>
                              </m:r>
                            </m:e>
                          </m:acc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a</m:t>
                          </m:r>
                        </m:sup>
                      </m:sSup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92" y="3402389"/>
                <a:ext cx="2286459" cy="382349"/>
              </a:xfrm>
              <a:prstGeom prst="rect">
                <a:avLst/>
              </a:prstGeom>
              <a:blipFill rotWithShape="0"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81192" y="5222181"/>
                <a:ext cx="3497431" cy="593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jk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mn</m:t>
                          </m:r>
                        </m:sup>
                      </m:sSubSup>
                      <m:r>
                        <a:rPr lang="en-US" sz="16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</m:sSubSup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</m:acc>
                        </m:sub>
                        <m:sup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</m:sSubSup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ξ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p>
                      </m:sSubSup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ξ</m:t>
                              </m:r>
                            </m:e>
                          </m:acc>
                        </m:sub>
                        <m:sup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p>
                      </m:sSubSup>
                      <m:sSub>
                        <m:sSub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ℰ</m:t>
                          </m:r>
                        </m:sub>
                      </m:sSub>
                      <m:r>
                        <a:rPr lang="en-US" sz="16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6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ξ</m:t>
                      </m:r>
                      <m:r>
                        <a:rPr lang="en-US" sz="16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sz="16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16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ξ</m:t>
                          </m:r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92" y="5222181"/>
                <a:ext cx="3497431" cy="59356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81192" y="4277516"/>
                <a:ext cx="3949351" cy="7778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ξ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k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ξ</m:t>
                              </m:r>
                            </m:e>
                          </m:acc>
                        </m:sub>
                        <m:sup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j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χ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ϱ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ξ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[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ϱ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k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j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]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:=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jk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92" y="4277516"/>
                <a:ext cx="3949351" cy="77784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682252" y="3523554"/>
                <a:ext cx="214180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:=(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2252" y="3523554"/>
                <a:ext cx="2141805" cy="338554"/>
              </a:xfrm>
              <a:prstGeom prst="rect">
                <a:avLst/>
              </a:prstGeom>
              <a:blipFill rotWithShape="0">
                <a:blip r:embed="rId7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650921" y="2420445"/>
                <a:ext cx="4457291" cy="826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𝐣𝐤</m:t>
                          </m:r>
                        </m:sub>
                        <m:sup>
                          <m:r>
                            <a:rPr lang="en-US" sz="16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𝐦𝐧</m:t>
                          </m:r>
                        </m:sup>
                      </m:sSubSup>
                      <m:r>
                        <a:rPr lang="en-US" sz="16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grow m:val="on"/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sz="16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  <m:e/>
                      </m:nary>
                      <m:f>
                        <m:f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sup>
                      </m:sSubSup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sub>
                              </m:sSub>
                            </m:e>
                          </m:acc>
                        </m:sub>
                        <m:sup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jk</m:t>
                                  </m:r>
                                </m:sub>
                              </m:sSub>
                              <m:r>
                                <a:rPr lang="en-US" sz="16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921" y="2420445"/>
                <a:ext cx="4457291" cy="82657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682252" y="5555666"/>
                <a:ext cx="210378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〉"/>
                          <m:ctrlPr>
                            <a:rPr lang="en-US" sz="1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𝛂</m:t>
                              </m:r>
                            </m:e>
                          </m:d>
                          <m:r>
                            <a:rPr lang="en-US" sz="16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:=|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  <m:sub>
                              <m:r>
                                <a:rPr lang="en-US" sz="16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  <m:sub>
                              <m:r>
                                <a:rPr lang="en-US" sz="16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2252" y="5555666"/>
                <a:ext cx="2103781" cy="338554"/>
              </a:xfrm>
              <a:prstGeom prst="rect">
                <a:avLst/>
              </a:prstGeom>
              <a:blipFill rotWithShape="0">
                <a:blip r:embed="rId9"/>
                <a:stretch>
                  <a:fillRect t="-107143" r="-14493" b="-16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809829" y="2018236"/>
            <a:ext cx="2976801" cy="4131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1750" dirty="0"/>
          </a:p>
          <a:p>
            <a:r>
              <a:rPr lang="en-US" sz="175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Some multi-mode p</a:t>
            </a:r>
            <a:r>
              <a:rPr lang="en-US" sz="175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rocesses</a:t>
            </a:r>
          </a:p>
          <a:p>
            <a:endParaRPr lang="en-US" sz="175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1750" dirty="0" smtClean="0">
                <a:solidFill>
                  <a:schemeClr val="tx2"/>
                </a:solidFill>
                <a:latin typeface="Calibri" panose="020F0502020204030204" pitchFamily="34" charset="0"/>
              </a:rPr>
              <a:t>-  Beam splitter</a:t>
            </a:r>
            <a:endParaRPr lang="en-US" sz="175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en-US" sz="1750" dirty="0" smtClean="0">
                <a:solidFill>
                  <a:schemeClr val="tx2"/>
                </a:solidFill>
                <a:latin typeface="Calibri" panose="020F0502020204030204" pitchFamily="34" charset="0"/>
              </a:rPr>
              <a:t>-  Squeezers  </a:t>
            </a:r>
          </a:p>
          <a:p>
            <a:r>
              <a:rPr lang="en-US" sz="1750" dirty="0" smtClean="0">
                <a:solidFill>
                  <a:schemeClr val="tx2"/>
                </a:solidFill>
                <a:latin typeface="Calibri" panose="020F0502020204030204" pitchFamily="34" charset="0"/>
              </a:rPr>
              <a:t>-  Noises and loses</a:t>
            </a:r>
            <a:endParaRPr lang="en-US" sz="175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en-US" sz="1750" dirty="0" smtClean="0">
                <a:solidFill>
                  <a:schemeClr val="tx2"/>
                </a:solidFill>
                <a:latin typeface="Calibri" panose="020F0502020204030204" pitchFamily="34" charset="0"/>
              </a:rPr>
              <a:t>-  Entanglement-based    protocols</a:t>
            </a:r>
            <a:r>
              <a:rPr lang="en-US" sz="1750" dirty="0">
                <a:solidFill>
                  <a:schemeClr val="tx2"/>
                </a:solidFill>
                <a:latin typeface="Calibri" panose="020F0502020204030204" pitchFamily="34" charset="0"/>
              </a:rPr>
              <a:t> for Quantum Key Distribution (</a:t>
            </a:r>
            <a:r>
              <a:rPr lang="en-US" sz="1750" b="1" dirty="0" err="1">
                <a:solidFill>
                  <a:schemeClr val="tx2"/>
                </a:solidFill>
                <a:latin typeface="Calibri" panose="020F0502020204030204" pitchFamily="34" charset="0"/>
              </a:rPr>
              <a:t>QKD</a:t>
            </a:r>
            <a:r>
              <a:rPr lang="en-US" sz="1750" dirty="0">
                <a:solidFill>
                  <a:schemeClr val="tx2"/>
                </a:solidFill>
                <a:latin typeface="Calibri" panose="020F0502020204030204" pitchFamily="34" charset="0"/>
              </a:rPr>
              <a:t>) </a:t>
            </a:r>
            <a:r>
              <a:rPr lang="en-US" sz="1750" dirty="0" smtClean="0">
                <a:solidFill>
                  <a:schemeClr val="tx2"/>
                </a:solidFill>
                <a:latin typeface="Calibri" panose="020F0502020204030204" pitchFamily="34" charset="0"/>
              </a:rPr>
              <a:t>and Quantum Secret Sharing</a:t>
            </a:r>
            <a:endParaRPr lang="en-US" sz="175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en-US" sz="1750" dirty="0" smtClean="0">
                <a:solidFill>
                  <a:schemeClr val="tx2"/>
                </a:solidFill>
                <a:latin typeface="Calibri" panose="020F0502020204030204" pitchFamily="34" charset="0"/>
              </a:rPr>
              <a:t>-  Evolution of highly </a:t>
            </a:r>
            <a:r>
              <a:rPr lang="en-US" sz="1750" dirty="0">
                <a:solidFill>
                  <a:schemeClr val="tx2"/>
                </a:solidFill>
                <a:latin typeface="Calibri" panose="020F0502020204030204" pitchFamily="34" charset="0"/>
              </a:rPr>
              <a:t>entangled multimode state, known as a </a:t>
            </a:r>
            <a:r>
              <a:rPr lang="en-US" sz="1750" b="1" dirty="0">
                <a:solidFill>
                  <a:schemeClr val="tx2"/>
                </a:solidFill>
                <a:latin typeface="Calibri" panose="020F0502020204030204" pitchFamily="34" charset="0"/>
              </a:rPr>
              <a:t>cluster state</a:t>
            </a:r>
          </a:p>
          <a:p>
            <a:endParaRPr lang="en-US" sz="1750" dirty="0">
              <a:latin typeface="Calibri" panose="020F0502020204030204" pitchFamily="34" charset="0"/>
            </a:endParaRPr>
          </a:p>
          <a:p>
            <a:endParaRPr lang="en-US" sz="175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81192" y="703805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cap="none" dirty="0" err="1" smtClean="0">
                <a:latin typeface="Calibri" panose="020F0502020204030204" pitchFamily="34" charset="0"/>
              </a:rPr>
              <a:t>McsQPT</a:t>
            </a:r>
            <a:r>
              <a:rPr lang="en-US" cap="none" dirty="0" smtClean="0">
                <a:latin typeface="Calibri" panose="020F0502020204030204" pitchFamily="34" charset="0"/>
              </a:rPr>
              <a:t>—Formalism—Generalization (M-mode case)</a:t>
            </a:r>
            <a:endParaRPr lang="en-US" cap="none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682252" y="4028339"/>
                <a:ext cx="235821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𝐦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:=(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2252" y="4028339"/>
                <a:ext cx="2358210" cy="338554"/>
              </a:xfrm>
              <a:prstGeom prst="rect">
                <a:avLst/>
              </a:prstGeom>
              <a:blipFill rotWithShape="0">
                <a:blip r:embed="rId10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682252" y="4533124"/>
                <a:ext cx="179613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𝐣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:=(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b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2252" y="4533124"/>
                <a:ext cx="1796133" cy="338554"/>
              </a:xfrm>
              <a:prstGeom prst="rect">
                <a:avLst/>
              </a:prstGeom>
              <a:blipFill rotWithShape="0">
                <a:blip r:embed="rId11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682252" y="5037909"/>
                <a:ext cx="212853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:=(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2252" y="5037909"/>
                <a:ext cx="2128531" cy="338554"/>
              </a:xfrm>
              <a:prstGeom prst="rect">
                <a:avLst/>
              </a:prstGeom>
              <a:blipFill rotWithShape="0">
                <a:blip r:embed="rId12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885697" y="5787931"/>
            <a:ext cx="27031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err="1">
                <a:solidFill>
                  <a:srgbClr val="0070C0"/>
                </a:solidFill>
                <a:latin typeface="Calibri" panose="020F0502020204030204" pitchFamily="34" charset="0"/>
              </a:rPr>
              <a:t>Adesso</a:t>
            </a:r>
            <a:r>
              <a:rPr lang="en-US" sz="1200" dirty="0">
                <a:solidFill>
                  <a:srgbClr val="0070C0"/>
                </a:solidFill>
                <a:latin typeface="Calibri" panose="020F0502020204030204" pitchFamily="34" charset="0"/>
              </a:rPr>
              <a:t> and Illuminati 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–</a:t>
            </a:r>
            <a:r>
              <a:rPr lang="en-US" sz="12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arxiv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0070C0"/>
                </a:solidFill>
                <a:latin typeface="Calibri" panose="020F0502020204030204" pitchFamily="34" charset="0"/>
              </a:rPr>
              <a:t>(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2005) 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D55-230F-4A5C-9373-C881D21DFA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70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2" grpId="0" animBg="1"/>
      <p:bldP spid="14" grpId="0"/>
      <p:bldP spid="16" grpId="0"/>
      <p:bldP spid="17" grpId="0"/>
      <p:bldP spid="18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>
                <a:latin typeface="Calibri" panose="020F0502020204030204" pitchFamily="34" charset="0"/>
              </a:rPr>
              <a:t>McsQPT</a:t>
            </a:r>
            <a:r>
              <a:rPr lang="en-US" cap="none" dirty="0" smtClean="0">
                <a:latin typeface="Calibri" panose="020F0502020204030204" pitchFamily="34" charset="0"/>
              </a:rPr>
              <a:t>—Other examples …</a:t>
            </a:r>
            <a:endParaRPr lang="en-US" cap="none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1007" b="1009"/>
          <a:stretch/>
        </p:blipFill>
        <p:spPr>
          <a:xfrm>
            <a:off x="2738554" y="1920240"/>
            <a:ext cx="6714892" cy="4754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D55-230F-4A5C-9373-C881D21DFA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99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>
                <a:latin typeface="Calibri" panose="020F0502020204030204" pitchFamily="34" charset="0"/>
              </a:rPr>
              <a:t>McsQPT</a:t>
            </a:r>
            <a:r>
              <a:rPr lang="en-US" cap="none" dirty="0">
                <a:latin typeface="Calibri" panose="020F0502020204030204" pitchFamily="34" charset="0"/>
              </a:rPr>
              <a:t>—Gaussian </a:t>
            </a:r>
            <a:r>
              <a:rPr lang="en-US" cap="none" dirty="0" smtClean="0">
                <a:latin typeface="Calibri" panose="020F0502020204030204" pitchFamily="34" charset="0"/>
              </a:rPr>
              <a:t>processes—Gaussian states </a:t>
            </a:r>
            <a:endParaRPr lang="en-US" cap="none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06674"/>
            <a:ext cx="11029615" cy="458829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Gaussian states</a:t>
            </a: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 Mean </a:t>
            </a:r>
            <a:r>
              <a:rPr lang="en-US" dirty="0">
                <a:latin typeface="Calibri" panose="020F0502020204030204" pitchFamily="34" charset="0"/>
              </a:rPr>
              <a:t>value </a:t>
            </a:r>
            <a:r>
              <a:rPr lang="en-US" dirty="0" smtClean="0">
                <a:latin typeface="Calibri" panose="020F0502020204030204" pitchFamily="34" charset="0"/>
              </a:rPr>
              <a:t>vector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Covariance matrix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Single-mode Gaussian state</a:t>
            </a: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sz="12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Ferarro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, </a:t>
            </a:r>
            <a:r>
              <a:rPr lang="en-US" sz="12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et al. 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–</a:t>
            </a:r>
            <a:r>
              <a:rPr lang="en-US" sz="12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arXiv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(2005)  </a:t>
            </a:r>
            <a:r>
              <a:rPr lang="en-US" sz="1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||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 </a:t>
            </a:r>
            <a:r>
              <a:rPr lang="en-US" sz="12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Adesso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0070C0"/>
                </a:solidFill>
                <a:latin typeface="Calibri" panose="020F0502020204030204" pitchFamily="34" charset="0"/>
              </a:rPr>
              <a:t>and Illuminati 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–</a:t>
            </a:r>
            <a:r>
              <a:rPr lang="en-US" sz="12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J.Phys.A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. (2007)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207940" y="2081276"/>
                <a:ext cx="8162693" cy="684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ϱ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</m:d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"/>
                                  <m:endChr m:val="]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Det</m:t>
                                  </m:r>
                                  <m:r>
                                    <a:rPr lang="en-US" sz="1600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1600" b="1" i="0" smtClean="0">
                                      <a:latin typeface="Cambria Math" panose="02040503050406030204" pitchFamily="18" charset="0"/>
                                    </a:rPr>
                                    <m:t>𝐕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sz="160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0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b="1" i="0">
                                          <a:latin typeface="Cambria Math" panose="02040503050406030204" pitchFamily="18" charset="0"/>
                                        </a:rPr>
                                        <m:t>𝐑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1" i="0" smtClean="0"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/>
                            <m:sup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𝐑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</m:acc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940" y="2081276"/>
                <a:ext cx="8162693" cy="68473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953052" y="3343299"/>
                <a:ext cx="3336234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〉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0" smtClean="0">
                                      <a:latin typeface="Cambria Math" panose="02040503050406030204" pitchFamily="18" charset="0"/>
                                    </a:rPr>
                                    <m:t>𝐕</m:t>
                                  </m:r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jk</m:t>
                              </m:r>
                            </m:sub>
                          </m:s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〈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</m:sSub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〉−〈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〉〈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052" y="3343299"/>
                <a:ext cx="3336234" cy="55335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304692" y="5386829"/>
                <a:ext cx="9065941" cy="708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𝒲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𝜚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](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"/>
                                  <m:endChr m:val="]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Det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𝑥𝑝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)(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num>
                            <m:den>
                              <m:d>
                                <m:dPr>
                                  <m:begChr m:val=""/>
                                  <m:endChr m:val="]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Det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692" y="5386829"/>
                <a:ext cx="9065941" cy="70865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709799" y="5383815"/>
                <a:ext cx="1700529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xp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xp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9799" y="5383815"/>
                <a:ext cx="1700529" cy="6455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31837" y="3435916"/>
                <a:ext cx="2118209" cy="370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0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e>
                          </m:acc>
                          <m:r>
                            <a:rPr lang="en-US" sz="1600" b="0" i="0">
                              <a:latin typeface="Cambria Math" panose="02040503050406030204" pitchFamily="18" charset="0"/>
                            </a:rPr>
                            <m:t>≡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0">
                                      <a:latin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</m:acc>
                            </m:e>
                          </m:d>
                          <m:r>
                            <a:rPr lang="en-US" sz="1600" b="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Tr</m:t>
                          </m:r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0">
                              <a:latin typeface="Cambria Math" panose="02040503050406030204" pitchFamily="18" charset="0"/>
                            </a:rPr>
                            <m:t>[</m:t>
                          </m:r>
                          <m:acc>
                            <m:accPr>
                              <m:chr m:val="̂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0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>
                                  <a:latin typeface="Cambria Math" panose="02040503050406030204" pitchFamily="18" charset="0"/>
                                </a:rPr>
                                <m:t>ϱ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837" y="3435916"/>
                <a:ext cx="2118209" cy="370294"/>
              </a:xfrm>
              <a:prstGeom prst="rect">
                <a:avLst/>
              </a:prstGeom>
              <a:blipFill rotWithShape="0">
                <a:blip r:embed="rId7"/>
                <a:stretch>
                  <a:fillRect t="-145000" r="-22767" b="-2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 descr="C:\Users\Masoud\Desktop\Talk # 3\Pic\vac.jpg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" t="37916" r="-1925" b="-785"/>
          <a:stretch/>
        </p:blipFill>
        <p:spPr bwMode="auto">
          <a:xfrm rot="181949">
            <a:off x="3489708" y="4114842"/>
            <a:ext cx="1325342" cy="822960"/>
          </a:xfrm>
          <a:prstGeom prst="rect">
            <a:avLst/>
          </a:prstGeom>
          <a:noFill/>
        </p:spPr>
      </p:pic>
      <p:pic>
        <p:nvPicPr>
          <p:cNvPr id="21" name="Picture 3" descr="C:\Users\Masoud\Desktop\Talk # 3\Pic\coh.jpg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926" b="5582"/>
          <a:stretch/>
        </p:blipFill>
        <p:spPr bwMode="auto">
          <a:xfrm rot="199713">
            <a:off x="5154174" y="4072193"/>
            <a:ext cx="1305549" cy="773116"/>
          </a:xfrm>
          <a:prstGeom prst="rect">
            <a:avLst/>
          </a:prstGeom>
          <a:noFill/>
        </p:spPr>
      </p:pic>
      <p:pic>
        <p:nvPicPr>
          <p:cNvPr id="22" name="Picture 7" descr="C:\Users\Masoud\Desktop\Talk # 3\Pic\thermal.jpg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657" b="-1208"/>
          <a:stretch/>
        </p:blipFill>
        <p:spPr bwMode="auto">
          <a:xfrm rot="207082">
            <a:off x="8434376" y="4225316"/>
            <a:ext cx="1042911" cy="709174"/>
          </a:xfrm>
          <a:prstGeom prst="rect">
            <a:avLst/>
          </a:prstGeom>
          <a:noFill/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70" r="7768" b="3361"/>
          <a:stretch/>
        </p:blipFill>
        <p:spPr>
          <a:xfrm rot="285057">
            <a:off x="6800450" y="4132976"/>
            <a:ext cx="1293199" cy="83432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 rot="2363257">
            <a:off x="10246607" y="4152840"/>
            <a:ext cx="1682715" cy="551987"/>
          </a:xfrm>
          <a:prstGeom prst="ellipse">
            <a:avLst/>
          </a:prstGeom>
          <a:solidFill>
            <a:srgbClr val="00B0F0"/>
          </a:solidFill>
          <a:ln w="19050"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10004883" y="4034944"/>
            <a:ext cx="29728" cy="145654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9519800" y="5038832"/>
            <a:ext cx="2348693" cy="663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D55-230F-4A5C-9373-C881D21DFA75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89873" y="3084566"/>
                <a:ext cx="2142958" cy="342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</m:acc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latin typeface="Cambria Math" panose="02040503050406030204" pitchFamily="18" charset="0"/>
                                        </a:rPr>
                                        <m:t>R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latin typeface="Cambria Math" panose="02040503050406030204" pitchFamily="18" charset="0"/>
                                        </a:rPr>
                                        <m:t>R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...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latin typeface="Cambria Math" panose="02040503050406030204" pitchFamily="18" charset="0"/>
                                        </a:rPr>
                                        <m:t>R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873" y="3084566"/>
                <a:ext cx="2142958" cy="34297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15799" y="6138698"/>
            <a:ext cx="961919" cy="30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37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>
                <a:latin typeface="Calibri" panose="020F0502020204030204" pitchFamily="34" charset="0"/>
              </a:rPr>
              <a:t>McsQPT</a:t>
            </a:r>
            <a:r>
              <a:rPr lang="en-US" cap="none" dirty="0" smtClean="0">
                <a:latin typeface="Calibri" panose="020F0502020204030204" pitchFamily="34" charset="0"/>
              </a:rPr>
              <a:t>—Gaussian processes—Moments vs. R &amp; V</a:t>
            </a:r>
            <a:endParaRPr lang="en-US" cap="none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77653" y="2090578"/>
                <a:ext cx="3400162" cy="443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〉"/>
                          <m:ctrlP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=〈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653" y="2090578"/>
                <a:ext cx="3400162" cy="443648"/>
              </a:xfrm>
              <a:prstGeom prst="rect">
                <a:avLst/>
              </a:prstGeom>
              <a:blipFill rotWithShape="0">
                <a:blip r:embed="rId3"/>
                <a:stretch>
                  <a:fillRect t="-106849" r="-13978" b="-158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77653" y="2621441"/>
                <a:ext cx="2688878" cy="746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sub>
                              <m:sup/>
                            </m:sSub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=〈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〉=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/>
                            </m:sSub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/>
                            </m:sSubSup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0010</m:t>
                                </m:r>
                              </m:sub>
                              <m:sup/>
                            </m:sSub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=〈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〉=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/>
                            </m:sSub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/>
                            </m:sSubSup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653" y="2621441"/>
                <a:ext cx="2688878" cy="7460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77653" y="4731595"/>
                <a:ext cx="4605170" cy="746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1100</m:t>
                                </m:r>
                              </m:sub>
                              <m:sup/>
                            </m:sSub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=〈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p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〉=(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  <m:sup/>
                            </m:sSub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  <m:sup/>
                            </m:sSub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−1)+|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sub>
                              <m:sup/>
                            </m:sSub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0011</m:t>
                                </m:r>
                              </m:sub>
                              <m:sup/>
                            </m:sSub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=〈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p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〉=(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33</m:t>
                                </m:r>
                              </m:sub>
                              <m:sup/>
                            </m:sSub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44</m:t>
                                </m:r>
                              </m:sub>
                              <m:sup/>
                            </m:sSub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−1)+|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0010</m:t>
                                </m:r>
                              </m:sub>
                              <m:sup/>
                            </m:sSub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653" y="4731595"/>
                <a:ext cx="4605170" cy="7460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77653" y="3676518"/>
                <a:ext cx="4629216" cy="746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2000</m:t>
                                </m:r>
                              </m:sub>
                              <m:sup/>
                            </m:sSub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=〈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〉=(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  <m:sup/>
                            </m:sSub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  <m:sup/>
                            </m:sSub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  <m:sup/>
                            </m:sSub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)+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sub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0020</m:t>
                                </m:r>
                              </m:sub>
                              <m:sup/>
                            </m:sSub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=〈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〉=(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33</m:t>
                                </m:r>
                              </m:sub>
                              <m:sup/>
                            </m:sSub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44</m:t>
                                </m:r>
                              </m:sub>
                              <m:sup/>
                            </m:sSub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34</m:t>
                                </m:r>
                              </m:sub>
                              <m:sup/>
                            </m:sSub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)+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0010</m:t>
                                </m:r>
                              </m:sub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653" y="3676518"/>
                <a:ext cx="4629216" cy="7460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60423" y="5786672"/>
                <a:ext cx="9127114" cy="786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1010</m:t>
                                </m:r>
                              </m:sub>
                              <m:sup/>
                            </m:sSub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〈"/>
                                <m:endChr m:val="〉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  <m:sup/>
                                </m:sSub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  <m:sup/>
                                </m:sSub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  <m:sup/>
                                </m:sSub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  <m:sup/>
                                </m:sSubSup>
                              </m:e>
                            </m:d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〉〈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〉−〈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〉〈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〉+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〈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〉〈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〉+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〈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〉〈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1001</m:t>
                                </m:r>
                              </m:sub>
                              <m:sup/>
                            </m:sSub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〈"/>
                                <m:endChr m:val="〉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†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  <m:sup/>
                                </m:sSub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  <m:sup/>
                                </m:sSub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  <m:sup/>
                                </m:sSub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  <m:sup/>
                                </m:sSubSup>
                              </m:e>
                            </m:d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〉〈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〉+〈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〉〈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〉−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〈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〉〈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〉+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〈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〉〈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423" y="5786672"/>
                <a:ext cx="9127114" cy="78669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568176" y="4831302"/>
            <a:ext cx="3845713" cy="553998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# of moments </a:t>
            </a:r>
            <a:r>
              <a:rPr lang="en-US" sz="15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which completely characterize any M-mode Gaussian state is “</a:t>
            </a:r>
            <a:r>
              <a:rPr lang="en-US" sz="15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M(</a:t>
            </a:r>
            <a:r>
              <a:rPr lang="en-US" sz="15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M</a:t>
            </a:r>
            <a:r>
              <a:rPr lang="en-US" sz="1500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+2</a:t>
            </a:r>
            <a:r>
              <a:rPr lang="en-US" sz="15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)</a:t>
            </a:r>
            <a:r>
              <a:rPr lang="en-US" sz="15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.”</a:t>
            </a:r>
            <a:endParaRPr lang="en-US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374268" y="2818775"/>
                <a:ext cx="2491772" cy="399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  <m:sup/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=〈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〉=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268" y="2818775"/>
                <a:ext cx="2491772" cy="399276"/>
              </a:xfrm>
              <a:prstGeom prst="rect">
                <a:avLst/>
              </a:prstGeom>
              <a:blipFill rotWithShape="0">
                <a:blip r:embed="rId8"/>
                <a:stretch>
                  <a:fillRect r="-2696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374268" y="3392868"/>
                <a:ext cx="4233531" cy="399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  <m:sup/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=〈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〉=(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/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  <m:sup/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/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)+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268" y="3392868"/>
                <a:ext cx="4233531" cy="399276"/>
              </a:xfrm>
              <a:prstGeom prst="rect">
                <a:avLst/>
              </a:prstGeom>
              <a:blipFill rotWithShape="0">
                <a:blip r:embed="rId9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374268" y="4023280"/>
                <a:ext cx="4213269" cy="399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/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=〈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〉=(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/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  <m:sup/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−1)+|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  <m:sup/>
                      </m:sSub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268" y="4023280"/>
                <a:ext cx="4213269" cy="399276"/>
              </a:xfrm>
              <a:prstGeom prst="rect">
                <a:avLst/>
              </a:prstGeom>
              <a:blipFill rotWithShape="0">
                <a:blip r:embed="rId10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374268" y="2118794"/>
                <a:ext cx="1983299" cy="4083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〉"/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=〈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268" y="2118794"/>
                <a:ext cx="1983299" cy="408382"/>
              </a:xfrm>
              <a:prstGeom prst="rect">
                <a:avLst/>
              </a:prstGeom>
              <a:blipFill rotWithShape="0">
                <a:blip r:embed="rId11"/>
                <a:stretch>
                  <a:fillRect t="-104478" r="-23385" b="-162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D55-230F-4A5C-9373-C881D21DFA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835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>
                <a:latin typeface="Calibri" panose="020F0502020204030204" pitchFamily="34" charset="0"/>
              </a:rPr>
              <a:t>McsQPT</a:t>
            </a:r>
            <a:r>
              <a:rPr lang="en-US" cap="none" dirty="0" smtClean="0">
                <a:latin typeface="Calibri" panose="020F0502020204030204" pitchFamily="34" charset="0"/>
              </a:rPr>
              <a:t>—Gaussian processes—Number of resources </a:t>
            </a:r>
            <a:endParaRPr lang="en-US" cap="none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56543" y="2143851"/>
                <a:ext cx="1355371" cy="339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p>
                              <m:r>
                                <a:rPr lang="en-US" sz="1600" b="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16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latin typeface="Cambria Math" panose="02040503050406030204" pitchFamily="18" charset="0"/>
                        </a:rPr>
                        <m:t>𝐓</m:t>
                      </m:r>
                      <m:acc>
                        <m:accPr>
                          <m:chr m:val="̅"/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</m:acc>
                      <m:r>
                        <a:rPr lang="en-US" sz="16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0">
                          <a:latin typeface="Cambria Math" panose="02040503050406030204" pitchFamily="18" charset="0"/>
                        </a:rPr>
                        <m:t>𝐝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43" y="2143851"/>
                <a:ext cx="1355371" cy="3399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56543" y="2573157"/>
                <a:ext cx="161531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p>
                          <m:r>
                            <a:rPr lang="en-US" sz="1600" b="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6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latin typeface="Cambria Math" panose="02040503050406030204" pitchFamily="18" charset="0"/>
                        </a:rPr>
                        <m:t>𝐓𝐕</m:t>
                      </m:r>
                      <m:sSup>
                        <m:sSup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𝐓</m:t>
                          </m:r>
                        </m:e>
                        <m:sup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6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0">
                          <a:latin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43" y="2573157"/>
                <a:ext cx="1615314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56543" y="3984879"/>
                <a:ext cx="3183949" cy="365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acc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=1,...,2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43" y="3984879"/>
                <a:ext cx="3183949" cy="365356"/>
              </a:xfrm>
              <a:prstGeom prst="rect">
                <a:avLst/>
              </a:prstGeom>
              <a:blipFill rotWithShape="0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61656" y="5079620"/>
                <a:ext cx="4187941" cy="365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acc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=1,...,2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=1,...,2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56" y="5079620"/>
                <a:ext cx="4187941" cy="365356"/>
              </a:xfrm>
              <a:prstGeom prst="rect">
                <a:avLst/>
              </a:prstGeom>
              <a:blipFill rotWithShape="0"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56543" y="5517583"/>
                <a:ext cx="976742" cy="357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>
                              <a:latin typeface="Cambria Math" panose="02040503050406030204" pitchFamily="18" charset="0"/>
                            </a:rPr>
                            <m:t>𝐑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1600" b="0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1600" b="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𝐓</m:t>
                          </m:r>
                        </m:e>
                      </m:acc>
                      <m:acc>
                        <m:accPr>
                          <m:chr m:val="̃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</m:ac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43" y="5517583"/>
                <a:ext cx="976742" cy="357855"/>
              </a:xfrm>
              <a:prstGeom prst="rect">
                <a:avLst/>
              </a:prstGeom>
              <a:blipFill rotWithShape="0">
                <a:blip r:embed="rId7"/>
                <a:stretch>
                  <a:fillRect r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39653" y="4605892"/>
                <a:ext cx="1403268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53" y="4605892"/>
                <a:ext cx="1403268" cy="38151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340320" y="4646929"/>
                <a:ext cx="12793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320" y="4646929"/>
                <a:ext cx="1279388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756543" y="6238652"/>
            <a:ext cx="58956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Holevo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and Werner –PRA (2001)  </a:t>
            </a:r>
            <a:r>
              <a:rPr lang="en-US" sz="1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|| 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Weedbrook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, </a:t>
            </a:r>
            <a:r>
              <a:rPr lang="en-US" sz="12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et al. 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–</a:t>
            </a:r>
            <a:r>
              <a:rPr lang="en-US" sz="12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RMP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(2012)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625240" y="2122025"/>
            <a:ext cx="207908" cy="75813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96904" y="2329222"/>
                <a:ext cx="158382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1" smtClean="0">
                        <a:latin typeface="Cambria Math" panose="02040503050406030204" pitchFamily="18" charset="0"/>
                      </a:rPr>
                      <m:t>𝐓</m:t>
                    </m:r>
                  </m:oMath>
                </a14:m>
                <a:r>
                  <a:rPr lang="en-US" sz="1600" dirty="0" smtClean="0"/>
                  <a:t>, </a:t>
                </a:r>
                <a14:m>
                  <m:oMath xmlns:m="http://schemas.openxmlformats.org/officeDocument/2006/math">
                    <m:r>
                      <a:rPr lang="en-US" sz="1600" b="1">
                        <a:latin typeface="Cambria Math" panose="02040503050406030204" pitchFamily="18" charset="0"/>
                      </a:rPr>
                      <m:t>𝐍</m:t>
                    </m:r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1"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904" y="2329222"/>
                <a:ext cx="1583824" cy="338554"/>
              </a:xfrm>
              <a:prstGeom prst="rect">
                <a:avLst/>
              </a:prstGeom>
              <a:blipFill rotWithShape="0">
                <a:blip r:embed="rId10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eft Brace 12"/>
          <p:cNvSpPr/>
          <p:nvPr/>
        </p:nvSpPr>
        <p:spPr>
          <a:xfrm>
            <a:off x="597385" y="4666130"/>
            <a:ext cx="263618" cy="123557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401372" y="2092522"/>
                <a:ext cx="4481256" cy="431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bSup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bSup>
                      <m:r>
                        <a:rPr lang="en-US" sz="1600" i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1600" b="0" i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=1,...,2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372" y="2092522"/>
                <a:ext cx="4481256" cy="431144"/>
              </a:xfrm>
              <a:prstGeom prst="rect">
                <a:avLst/>
              </a:prstGeom>
              <a:blipFill rotWithShape="0">
                <a:blip r:embed="rId11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415079" y="2619736"/>
                <a:ext cx="4105419" cy="18724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acc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p>
                                        <m:r>
                                          <a:rPr lang="en-US" sz="160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sz="16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p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sz="1600" i="0">
                                    <a:latin typeface="Cambria Math" panose="02040503050406030204" pitchFamily="18" charset="0"/>
                                  </a:rPr>
                                  <m:t>                 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600" i="0">
                                    <a:latin typeface="Cambria Math" panose="02040503050406030204" pitchFamily="18" charset="0"/>
                                  </a:rPr>
                                  <m:t>=1,...,2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600" i="0">
                                    <a:latin typeface="Cambria Math" panose="02040503050406030204" pitchFamily="18" charset="0"/>
                                  </a:rPr>
                                  <m:t>+1,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acc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p>
                                        <m:r>
                                          <a:rPr lang="en-US" sz="160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sz="16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p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sz="1600" i="0">
                                    <a:latin typeface="Cambria Math" panose="02040503050406030204" pitchFamily="18" charset="0"/>
                                  </a:rPr>
                                  <m:t>                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600" i="0">
                                    <a:latin typeface="Cambria Math" panose="02040503050406030204" pitchFamily="18" charset="0"/>
                                  </a:rPr>
                                  <m:t>=1,...,2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600" i="0">
                                    <a:latin typeface="Cambria Math" panose="02040503050406030204" pitchFamily="18" charset="0"/>
                                  </a:rPr>
                                  <m:t>+1,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acc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p>
                                        <m:r>
                                          <a:rPr lang="en-US" sz="160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sz="16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p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sz="1600" i="0"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600" i="0">
                                    <a:latin typeface="Cambria Math" panose="02040503050406030204" pitchFamily="18" charset="0"/>
                                  </a:rPr>
                                  <m:t>=1,...,2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600" i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079" y="2619736"/>
                <a:ext cx="4105419" cy="187243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544502" y="4983139"/>
                <a:ext cx="1757532" cy="501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b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502" y="4983139"/>
                <a:ext cx="1757532" cy="501869"/>
              </a:xfrm>
              <a:prstGeom prst="rect">
                <a:avLst/>
              </a:prstGeom>
              <a:blipFill rotWithShape="0">
                <a:blip r:embed="rId13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607937" y="5043894"/>
                <a:ext cx="1374029" cy="3803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ℛ</m:t>
                          </m:r>
                        </m:e>
                      </m:acc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𝒯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7937" y="5043894"/>
                <a:ext cx="1374029" cy="380361"/>
              </a:xfrm>
              <a:prstGeom prst="rect">
                <a:avLst/>
              </a:prstGeom>
              <a:blipFill rotWithShape="0">
                <a:blip r:embed="rId14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8641999" y="5234073"/>
            <a:ext cx="4806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652209" y="5542146"/>
                <a:ext cx="4194995" cy="380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𝒯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ℛ</m:t>
                              </m:r>
                            </m:e>
                          </m:acc>
                        </m:e>
                        <m:sup>
                          <m:r>
                            <a:rPr lang="en-US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  <m:sup>
                                  <m:r>
                                    <a:rPr lang="en-US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        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=1,...,2</m:t>
                      </m:r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209" y="5542146"/>
                <a:ext cx="4194995" cy="380361"/>
              </a:xfrm>
              <a:prstGeom prst="rect">
                <a:avLst/>
              </a:prstGeom>
              <a:blipFill rotWithShape="0">
                <a:blip r:embed="rId15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>
            <a:off x="895382" y="3437186"/>
            <a:ext cx="9977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320039" y="3433001"/>
            <a:ext cx="9977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1897592" y="3127860"/>
            <a:ext cx="1422447" cy="6186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160436" y="3255474"/>
                <a:ext cx="88890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𝐓</m:t>
                    </m:r>
                  </m:oMath>
                </a14:m>
                <a:r>
                  <a:rPr lang="en-US" sz="1600" dirty="0" smtClean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𝐍</m:t>
                    </m:r>
                    <m:r>
                      <a:rPr lang="en-US" sz="16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𝐝</m:t>
                    </m:r>
                  </m:oMath>
                </a14:m>
                <a:endParaRPr 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436" y="3255474"/>
                <a:ext cx="888902" cy="338554"/>
              </a:xfrm>
              <a:prstGeom prst="rect">
                <a:avLst/>
              </a:prstGeom>
              <a:blipFill rotWithShape="0">
                <a:blip r:embed="rId16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827891" y="3083572"/>
                <a:ext cx="63562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  <m:r>
                            <a:rPr lang="en-US" sz="16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acc>
                      <m:r>
                        <a:rPr lang="en-US" sz="1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𝐕</m:t>
                      </m:r>
                    </m:oMath>
                  </m:oMathPara>
                </a14:m>
                <a:endParaRPr 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91" y="3083572"/>
                <a:ext cx="635623" cy="33855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644325" y="3061257"/>
                <a:ext cx="68743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</m:acc>
                      </m:e>
                      <m:sup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325" y="3061257"/>
                <a:ext cx="687432" cy="33855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D55-230F-4A5C-9373-C881D21DFA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75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3" grpId="0" animBg="1"/>
      <p:bldP spid="14" grpId="0"/>
      <p:bldP spid="15" grpId="0"/>
      <p:bldP spid="16" grpId="0"/>
      <p:bldP spid="17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40987" y="2189031"/>
                <a:ext cx="4191596" cy="2008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ℛ</m:t>
                          </m:r>
                        </m:e>
                      </m:acc>
                      <m:r>
                        <a:rPr lang="en-US" sz="16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...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...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/>
                              <m:e/>
                              <m:e/>
                              <m:e/>
                            </m:mr>
                            <m:mr>
                              <m:e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/>
                              <m:e/>
                              <m:e/>
                              <m:e/>
                            </m:mr>
                            <m:mr>
                              <m:e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/>
                              <m:e/>
                              <m:e/>
                              <m:e/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sz="16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16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sz="16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16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...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sz="16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16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/>
                              <m:e/>
                              <m:e/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987" y="2189031"/>
                <a:ext cx="4191596" cy="20083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943600" y="2285884"/>
                <a:ext cx="4267200" cy="18145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  <m:sup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acc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p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acc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p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1600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acc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p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1600" b="0" i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𝒯</m:t>
                          </m:r>
                        </m:e>
                        <m:sub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p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p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600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p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285884"/>
                <a:ext cx="4267200" cy="18145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95397" y="4734873"/>
                <a:ext cx="16563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,...,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397" y="4734873"/>
                <a:ext cx="1656351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051748" y="4723844"/>
                <a:ext cx="16888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𝐍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p>
                        <m:r>
                          <a:rPr lang="en-US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𝐓𝐕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748" y="4723844"/>
                <a:ext cx="1688860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853921" y="4723844"/>
                <a:ext cx="1546587" cy="380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𝒯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ℛ</m:t>
                              </m:r>
                            </m:e>
                          </m:acc>
                        </m:e>
                        <m:sup>
                          <m:r>
                            <a:rPr lang="en-US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  <m:sup>
                                  <m:r>
                                    <a:rPr lang="en-US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921" y="4723844"/>
                <a:ext cx="1546587" cy="380361"/>
              </a:xfrm>
              <a:prstGeom prst="rect">
                <a:avLst/>
              </a:prstGeom>
              <a:blipFill rotWithShape="0">
                <a:blip r:embed="rId7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D55-230F-4A5C-9373-C881D21DFA75}" type="slidenum">
              <a:rPr lang="en-US" smtClean="0"/>
              <a:t>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91675" y="5309806"/>
            <a:ext cx="8019125" cy="5232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Proposition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: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Any </a:t>
            </a:r>
            <a:r>
              <a:rPr lang="en-US" sz="1400" u="sng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trace-preserving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M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-mode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Gaussian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process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could be completely characterized using only “</a:t>
            </a:r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2M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+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1”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input M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-mode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coherent state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, which scales with number of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modes,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linearly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17520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>
                <a:latin typeface="Calibri" panose="020F0502020204030204" pitchFamily="34" charset="0"/>
              </a:rPr>
              <a:t>McsQPT</a:t>
            </a:r>
            <a:r>
              <a:rPr lang="en-US" cap="none" dirty="0" smtClean="0">
                <a:latin typeface="Calibri" panose="020F0502020204030204" pitchFamily="34" charset="0"/>
              </a:rPr>
              <a:t>—Examples—Process of </a:t>
            </a:r>
            <a:r>
              <a:rPr lang="en-US" cap="none" dirty="0" err="1" smtClean="0">
                <a:latin typeface="Calibri" panose="020F0502020204030204" pitchFamily="34" charset="0"/>
              </a:rPr>
              <a:t>decoherence</a:t>
            </a:r>
            <a:r>
              <a:rPr lang="en-US" cap="none" dirty="0" smtClean="0">
                <a:latin typeface="Calibri" panose="020F0502020204030204" pitchFamily="34" charset="0"/>
              </a:rPr>
              <a:t> </a:t>
            </a:r>
            <a:endParaRPr lang="en-US" cap="none" dirty="0">
              <a:latin typeface="Calibri" panose="020F05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69298" y="2983035"/>
            <a:ext cx="914400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25522" y="2983033"/>
            <a:ext cx="914400" cy="914400"/>
          </a:xfrm>
          <a:prstGeom prst="ellipse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1018" y="3132456"/>
            <a:ext cx="803425" cy="61555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dirty="0">
                <a:solidFill>
                  <a:srgbClr val="E7E6E6">
                    <a:lumMod val="50000"/>
                  </a:srgbClr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sym typeface="Wingdings" panose="05000000000000000000" pitchFamily="2" charset="2"/>
              </a:rPr>
              <a:t></a:t>
            </a:r>
            <a:r>
              <a:rPr lang="en-US" sz="3400" dirty="0">
                <a:solidFill>
                  <a:srgbClr val="00B0F0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 </a:t>
            </a:r>
            <a:endParaRPr lang="en-US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91361" y="3132456"/>
            <a:ext cx="803425" cy="61555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dirty="0">
                <a:solidFill>
                  <a:srgbClr val="E7E6E6">
                    <a:lumMod val="50000"/>
                  </a:srgbClr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sym typeface="Wingdings" panose="05000000000000000000" pitchFamily="2" charset="2"/>
              </a:rPr>
              <a:t></a:t>
            </a:r>
            <a:r>
              <a:rPr lang="en-US" sz="3400" dirty="0">
                <a:solidFill>
                  <a:srgbClr val="00B0F0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 </a:t>
            </a:r>
            <a:endParaRPr lang="en-US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620402" y="1995483"/>
            <a:ext cx="6096" cy="238502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7698" y="3440232"/>
            <a:ext cx="279196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532389" y="2499958"/>
            <a:ext cx="540360" cy="1880547"/>
          </a:xfrm>
          <a:prstGeom prst="ellipse">
            <a:avLst/>
          </a:prstGeom>
          <a:solidFill>
            <a:schemeClr val="accent5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802569" y="1900995"/>
            <a:ext cx="0" cy="265480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76765" y="3415844"/>
            <a:ext cx="279196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895173" y="2812338"/>
            <a:ext cx="1250502" cy="1243584"/>
          </a:xfrm>
          <a:prstGeom prst="ellipse">
            <a:avLst/>
          </a:prstGeom>
          <a:solidFill>
            <a:schemeClr val="accent5">
              <a:lumMod val="60000"/>
              <a:lumOff val="40000"/>
              <a:alpha val="86000"/>
            </a:schemeClr>
          </a:solidFill>
          <a:ln w="19050"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063361" y="2958644"/>
            <a:ext cx="914400" cy="914400"/>
          </a:xfrm>
          <a:prstGeom prst="ellipse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9532782" y="1900995"/>
            <a:ext cx="228" cy="256946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06978" y="3415844"/>
            <a:ext cx="279196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35442" y="4580174"/>
            <a:ext cx="12033503" cy="841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ea typeface="Microsoft Yi Baiti" panose="03000500000000000000" pitchFamily="66" charset="0"/>
              </a:rPr>
              <a:t>              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Microsoft Yi Baiti" panose="03000500000000000000" pitchFamily="66" charset="0"/>
              </a:rPr>
              <a:t>Vacuum state                                                     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icrosoft Yi Baiti" panose="03000500000000000000" pitchFamily="66" charset="0"/>
              </a:rPr>
              <a:t>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icrosoft Yi Baiti" panose="03000500000000000000" pitchFamily="66" charset="0"/>
              </a:rPr>
              <a:t>queezed vacuum                                       </a:t>
            </a:r>
            <a:r>
              <a:rPr lang="en-US" dirty="0" smtClean="0">
                <a:solidFill>
                  <a:schemeClr val="accent5"/>
                </a:solidFill>
                <a:latin typeface="Calibri" panose="020F0502020204030204" pitchFamily="34" charset="0"/>
                <a:ea typeface="Microsoft Yi Baiti" panose="03000500000000000000" pitchFamily="66" charset="0"/>
              </a:rPr>
              <a:t>Thermal squeezed </a:t>
            </a:r>
            <a:endParaRPr lang="en-US" dirty="0">
              <a:solidFill>
                <a:schemeClr val="accent5"/>
              </a:solidFill>
              <a:latin typeface="Calibri" panose="020F0502020204030204" pitchFamily="34" charset="0"/>
              <a:ea typeface="Microsoft Yi Baiti" panose="03000500000000000000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33690" y="3554591"/>
            <a:ext cx="873957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ea typeface="Microsoft Yi Baiti" panose="03000500000000000000" pitchFamily="66" charset="0"/>
              </a:rPr>
              <a:t>Thermal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ea typeface="Microsoft Yi Baiti" panose="03000500000000000000" pitchFamily="66" charset="0"/>
              </a:rPr>
              <a:t>Bath 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cxnSp>
        <p:nvCxnSpPr>
          <p:cNvPr id="25" name="Straight Connector 24"/>
          <p:cNvCxnSpPr>
            <a:stCxn id="5" idx="2"/>
          </p:cNvCxnSpPr>
          <p:nvPr/>
        </p:nvCxnSpPr>
        <p:spPr>
          <a:xfrm>
            <a:off x="1169298" y="3440235"/>
            <a:ext cx="0" cy="59131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083698" y="3434130"/>
            <a:ext cx="0" cy="59131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169298" y="4025442"/>
            <a:ext cx="9144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593456" y="3976152"/>
                <a:ext cx="365806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456" y="3976152"/>
                <a:ext cx="365806" cy="61093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620402" y="2370504"/>
                <a:ext cx="5337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402" y="2370504"/>
                <a:ext cx="53373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9540" t="-120000" r="-88506" b="-19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802569" y="2072793"/>
                <a:ext cx="9720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)|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569" y="2072793"/>
                <a:ext cx="972061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18033" r="-48428" b="-185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9580270" y="2294899"/>
                <a:ext cx="2466444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ℰ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)|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〉〈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</m:d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0270" y="2294899"/>
                <a:ext cx="2466444" cy="783869"/>
              </a:xfrm>
              <a:prstGeom prst="rect">
                <a:avLst/>
              </a:prstGeom>
              <a:blipFill rotWithShape="0">
                <a:blip r:embed="rId6"/>
                <a:stretch>
                  <a:fillRect t="-73643" r="-9158" b="-76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530401" y="2840153"/>
                <a:ext cx="6782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ℰ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401" y="2840153"/>
                <a:ext cx="678263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120000" r="-74107" b="-19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881550" y="2758606"/>
                <a:ext cx="2296398" cy="41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):=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𝜉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550" y="2758606"/>
                <a:ext cx="2296398" cy="418191"/>
              </a:xfrm>
              <a:prstGeom prst="rect">
                <a:avLst/>
              </a:prstGeom>
              <a:blipFill rotWithShape="0">
                <a:blip r:embed="rId8"/>
                <a:stretch>
                  <a:fillRect t="-66176" r="-13830" b="-92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 rot="5400000">
            <a:off x="10577076" y="5193077"/>
            <a:ext cx="24034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Richter and </a:t>
            </a:r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</a:rPr>
              <a:t>Vogel –PRA (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2007)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7781720" y="5653261"/>
                <a:ext cx="3711144" cy="4294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𝜒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𝜚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](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)=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)|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𝜒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𝜚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](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𝜉𝜈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),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720" y="5653261"/>
                <a:ext cx="3711144" cy="429413"/>
              </a:xfrm>
              <a:prstGeom prst="rect">
                <a:avLst/>
              </a:prstGeom>
              <a:blipFill rotWithShape="0">
                <a:blip r:embed="rId9"/>
                <a:stretch>
                  <a:fillRect t="-139437" r="-16612" b="-2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7869532" y="6253587"/>
                <a:ext cx="35355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)),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532" y="6253587"/>
                <a:ext cx="3535520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485269" y="5677564"/>
                <a:ext cx="23786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〉=〈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〉−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69" y="5677564"/>
                <a:ext cx="2378663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2564" t="-118033" r="-2564" b="-185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485269" y="6132785"/>
                <a:ext cx="4012059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〉=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/>
                              </m:sSub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sub>
                                <m:sup/>
                              </m:sSub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sub>
                                <m:sup/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69" y="6132785"/>
                <a:ext cx="4012059" cy="61093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2" descr="C:\Users\Masoud\Desktop\Talk # 3\Pic\vac.jpg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689" r="800" b="1573"/>
          <a:stretch/>
        </p:blipFill>
        <p:spPr bwMode="auto">
          <a:xfrm>
            <a:off x="616362" y="2457927"/>
            <a:ext cx="2834640" cy="1828800"/>
          </a:xfrm>
          <a:prstGeom prst="rect">
            <a:avLst/>
          </a:prstGeom>
          <a:noFill/>
        </p:spPr>
      </p:pic>
      <p:pic>
        <p:nvPicPr>
          <p:cNvPr id="39" name="Picture 7" descr="C:\Users\Masoud\Desktop\Talk # 3\Pic\thermal.jpg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657" b="-1208"/>
          <a:stretch/>
        </p:blipFill>
        <p:spPr bwMode="auto">
          <a:xfrm>
            <a:off x="8406978" y="2675683"/>
            <a:ext cx="2286016" cy="1554480"/>
          </a:xfrm>
          <a:prstGeom prst="rect">
            <a:avLst/>
          </a:prstGeom>
          <a:noFill/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70" r="7768" b="3361"/>
          <a:stretch/>
        </p:blipFill>
        <p:spPr>
          <a:xfrm>
            <a:off x="4392085" y="2466496"/>
            <a:ext cx="2834640" cy="1828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D55-230F-4A5C-9373-C881D21DFA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143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>
                <a:latin typeface="Calibri" panose="020F0502020204030204" pitchFamily="34" charset="0"/>
              </a:rPr>
              <a:t>McsQPT</a:t>
            </a:r>
            <a:r>
              <a:rPr lang="en-US" cap="none" dirty="0" smtClean="0">
                <a:latin typeface="Calibri" panose="020F0502020204030204" pitchFamily="34" charset="0"/>
              </a:rPr>
              <a:t>—Examples—Process </a:t>
            </a:r>
            <a:r>
              <a:rPr lang="en-US" cap="none" dirty="0">
                <a:latin typeface="Calibri" panose="020F0502020204030204" pitchFamily="34" charset="0"/>
              </a:rPr>
              <a:t>of </a:t>
            </a:r>
            <a:r>
              <a:rPr lang="en-US" cap="none" dirty="0" err="1">
                <a:latin typeface="Calibri" panose="020F0502020204030204" pitchFamily="34" charset="0"/>
              </a:rPr>
              <a:t>decoherence</a:t>
            </a:r>
            <a:r>
              <a:rPr lang="en-US" cap="none" dirty="0">
                <a:latin typeface="Calibri" panose="020F050202020403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01795" y="2820341"/>
                <a:ext cx="5806525" cy="707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𝑚𝑛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)!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95" y="2820341"/>
                <a:ext cx="5806525" cy="7070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46346" y="2152319"/>
                <a:ext cx="3717428" cy="4185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〉〈</m:t>
                          </m:r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〉〈</m:t>
                      </m:r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𝜉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346" y="2152319"/>
                <a:ext cx="3717428" cy="418513"/>
              </a:xfrm>
              <a:prstGeom prst="rect">
                <a:avLst/>
              </a:prstGeom>
              <a:blipFill rotWithShape="0">
                <a:blip r:embed="rId4"/>
                <a:stretch>
                  <a:fillRect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-278235" y="3839815"/>
                <a:ext cx="8166587" cy="890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out</m:t>
                          </m:r>
                        </m:sup>
                      </m:sSubSup>
                      <m:r>
                        <a:rPr lang="en-US" sz="16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!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!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endChr m:val="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)!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16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in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8235" y="3839815"/>
                <a:ext cx="8166587" cy="89043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-476346" y="5042673"/>
                <a:ext cx="8562808" cy="14158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〉(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〈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𝛥</m:t>
                                          </m:r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〉(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)−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6346" y="5042673"/>
                <a:ext cx="8562808" cy="141583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384583" y="2813448"/>
                <a:ext cx="4503797" cy="7208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𝑚𝑛</m:t>
                          </m:r>
                        </m:sup>
                      </m:sSubSup>
                      <m:r>
                        <a:rPr lang="en-US" sz="20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bSup>
                        <m:sSubSup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sSubSup>
                        <m:sSubSup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sub>
                        <m:sup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sSubSup>
                        <m:sSubSup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sSubSup>
                        <m:sSubSup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acc>
                        </m:sub>
                        <m:sup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sSub>
                        <m:sSub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ℰ</m:t>
                          </m:r>
                        </m:sub>
                      </m:sSub>
                      <m:r>
                        <a:rPr lang="en-US" sz="20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sz="20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0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sz="20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583" y="2813448"/>
                <a:ext cx="4503797" cy="7208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284767" y="3892169"/>
                <a:ext cx="2363147" cy="785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p>
                      </m:sSubSup>
                      <m:r>
                        <a:rPr lang="en-US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</m:sup>
                          </m:sSubSup>
                        </m:e>
                      </m:nary>
                      <m:sSubSup>
                        <m:sSubSup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767" y="3892169"/>
                <a:ext cx="2363147" cy="7857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9032432" y="2408553"/>
            <a:ext cx="1208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Reminder!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48833" y="2404727"/>
            <a:ext cx="4375295" cy="2431266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D55-230F-4A5C-9373-C881D21DFA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93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44140" y="2578924"/>
            <a:ext cx="6816435" cy="10311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cap="none" dirty="0" smtClean="0">
                <a:solidFill>
                  <a:srgbClr val="FF9900"/>
                </a:solidFill>
                <a:latin typeface="Calibri" panose="020F0502020204030204" pitchFamily="34" charset="0"/>
              </a:rPr>
              <a:t>Thanks to you </a:t>
            </a:r>
            <a:endParaRPr lang="en-US" sz="2000" b="1" cap="none" dirty="0">
              <a:solidFill>
                <a:srgbClr val="FF99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D55-230F-4A5C-9373-C881D21DFA75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11385" y="4623955"/>
            <a:ext cx="2481943" cy="11994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cap="none" dirty="0">
                <a:solidFill>
                  <a:srgbClr val="FF9900"/>
                </a:solidFill>
                <a:latin typeface="Calibri" panose="020F0502020204030204" pitchFamily="34" charset="0"/>
              </a:rPr>
              <a:t>a</a:t>
            </a:r>
            <a:r>
              <a:rPr lang="en-US" sz="3600" cap="none" dirty="0" smtClean="0">
                <a:solidFill>
                  <a:srgbClr val="FF9900"/>
                </a:solidFill>
                <a:latin typeface="Calibri" panose="020F0502020204030204" pitchFamily="34" charset="0"/>
              </a:rPr>
              <a:t>nd thanks to </a:t>
            </a:r>
          </a:p>
          <a:p>
            <a:pPr algn="ctr"/>
            <a:endParaRPr lang="en-US" sz="3600" cap="none" dirty="0" smtClean="0">
              <a:solidFill>
                <a:srgbClr val="FF99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3600" cap="none" dirty="0" smtClean="0">
                <a:solidFill>
                  <a:srgbClr val="FF9900"/>
                </a:solidFill>
                <a:latin typeface="Calibri" panose="020F0502020204030204" pitchFamily="34" charset="0"/>
              </a:rPr>
              <a:t>Dr. </a:t>
            </a:r>
            <a:r>
              <a:rPr lang="en-US" sz="3600" cap="none" dirty="0" err="1" smtClean="0">
                <a:solidFill>
                  <a:srgbClr val="FF9900"/>
                </a:solidFill>
                <a:latin typeface="Calibri" panose="020F0502020204030204" pitchFamily="34" charset="0"/>
              </a:rPr>
              <a:t>Rezakhani</a:t>
            </a:r>
            <a:endParaRPr lang="en-US" sz="3600" cap="none" dirty="0" smtClean="0">
              <a:solidFill>
                <a:srgbClr val="FF99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3600" cap="none" dirty="0" smtClean="0">
                <a:solidFill>
                  <a:srgbClr val="FF9900"/>
                </a:solidFill>
                <a:latin typeface="Calibri" panose="020F0502020204030204" pitchFamily="34" charset="0"/>
              </a:rPr>
              <a:t>Mohammad </a:t>
            </a:r>
            <a:r>
              <a:rPr lang="en-US" sz="3600" cap="none" dirty="0" err="1" smtClean="0">
                <a:solidFill>
                  <a:srgbClr val="FF9900"/>
                </a:solidFill>
                <a:latin typeface="Calibri" panose="020F0502020204030204" pitchFamily="34" charset="0"/>
              </a:rPr>
              <a:t>Mehbodi</a:t>
            </a:r>
            <a:endParaRPr lang="en-US" sz="3600" cap="none" dirty="0" smtClean="0">
              <a:solidFill>
                <a:srgbClr val="FF99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3600" cap="none" dirty="0" smtClean="0">
                <a:solidFill>
                  <a:srgbClr val="FF9900"/>
                </a:solidFill>
                <a:latin typeface="Calibri" panose="020F0502020204030204" pitchFamily="34" charset="0"/>
              </a:rPr>
              <a:t>Maryam </a:t>
            </a:r>
            <a:r>
              <a:rPr lang="en-US" sz="3600" cap="none" dirty="0" err="1" smtClean="0">
                <a:solidFill>
                  <a:srgbClr val="FF9900"/>
                </a:solidFill>
                <a:latin typeface="Calibri" panose="020F0502020204030204" pitchFamily="34" charset="0"/>
              </a:rPr>
              <a:t>Afsary</a:t>
            </a:r>
            <a:endParaRPr lang="en-US" sz="3600" cap="none" dirty="0" smtClean="0">
              <a:solidFill>
                <a:srgbClr val="FF9900"/>
              </a:solidFill>
              <a:latin typeface="Calibri" panose="020F0502020204030204" pitchFamily="34" charset="0"/>
            </a:endParaRPr>
          </a:p>
          <a:p>
            <a:pPr algn="ctr"/>
            <a:endParaRPr lang="en-US" cap="none" dirty="0">
              <a:solidFill>
                <a:srgbClr val="FF99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794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Calibri" panose="020F0502020204030204" pitchFamily="34" charset="0"/>
              </a:rPr>
              <a:t>Basic concepts—Phase space, Wigner </a:t>
            </a:r>
            <a:r>
              <a:rPr lang="en-US" cap="none" dirty="0">
                <a:latin typeface="Calibri" panose="020F0502020204030204" pitchFamily="34" charset="0"/>
              </a:rPr>
              <a:t>function, </a:t>
            </a:r>
            <a:r>
              <a:rPr lang="en-US" cap="none" dirty="0" smtClean="0">
                <a:latin typeface="Calibri" panose="020F0502020204030204" pitchFamily="34" charset="0"/>
              </a:rPr>
              <a:t>HD, … </a:t>
            </a:r>
            <a:endParaRPr lang="en-US" cap="none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291278"/>
            <a:ext cx="3980049" cy="389180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Harmonic oscillator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Annihilation and creation operators</a:t>
            </a: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Phase space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en-US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699" y="2142337"/>
            <a:ext cx="1861073" cy="6439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356" y="2273367"/>
            <a:ext cx="920407" cy="3655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1699" y="2869486"/>
            <a:ext cx="1000873" cy="78313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3356" y="3111364"/>
            <a:ext cx="920407" cy="352598"/>
          </a:xfrm>
          <a:prstGeom prst="rect">
            <a:avLst/>
          </a:prstGeom>
        </p:spPr>
      </p:pic>
      <p:sp>
        <p:nvSpPr>
          <p:cNvPr id="28" name="Right Arrow 27"/>
          <p:cNvSpPr/>
          <p:nvPr/>
        </p:nvSpPr>
        <p:spPr>
          <a:xfrm>
            <a:off x="8114746" y="2721684"/>
            <a:ext cx="717283" cy="14780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9174" y="2474259"/>
            <a:ext cx="1346246" cy="6025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277468" y="3167464"/>
                <a:ext cx="2480640" cy="7820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/>
                      </m:nary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468" y="3167464"/>
                <a:ext cx="2480640" cy="78200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>
            <a:off x="1342452" y="4503299"/>
            <a:ext cx="0" cy="188539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774042" y="5885960"/>
            <a:ext cx="2607276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274520" y="5094704"/>
            <a:ext cx="422403" cy="4422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352309" y="5315852"/>
            <a:ext cx="1133412" cy="539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616598" y="5270932"/>
                <a:ext cx="3936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598" y="5270932"/>
                <a:ext cx="39363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635522" y="6138871"/>
                <a:ext cx="10783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+i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522" y="6138871"/>
                <a:ext cx="1078309" cy="369332"/>
              </a:xfrm>
              <a:prstGeom prst="rect">
                <a:avLst/>
              </a:prstGeom>
              <a:blipFill rotWithShape="0">
                <a:blip r:embed="rId10"/>
                <a:stretch>
                  <a:fillRect t="-8197" r="-2485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002112" y="5916476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112" y="5916476"/>
                <a:ext cx="379206" cy="369332"/>
              </a:xfrm>
              <a:prstGeom prst="rect">
                <a:avLst/>
              </a:prstGeom>
              <a:blipFill rotWithShape="0">
                <a:blip r:embed="rId11"/>
                <a:stretch>
                  <a:fillRect r="-20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62604" y="4503299"/>
                <a:ext cx="3798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04" y="4503299"/>
                <a:ext cx="379848" cy="369332"/>
              </a:xfrm>
              <a:prstGeom prst="rect">
                <a:avLst/>
              </a:prstGeom>
              <a:blipFill rotWithShape="0">
                <a:blip r:embed="rId12"/>
                <a:stretch>
                  <a:fillRect r="-24194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797259" y="5150893"/>
                <a:ext cx="5526064" cy="704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〉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𝜚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:=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den>
                          </m:f>
                          <m:nary>
                            <m:naryPr>
                              <m:limLoc m:val="subSup"/>
                              <m:grow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num>
                                    <m:den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ℏ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nary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〈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𝜚</m:t>
                              </m:r>
                            </m:e>
                          </m:acc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259" y="5150893"/>
                <a:ext cx="5526064" cy="70455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4868324" y="6138699"/>
            <a:ext cx="4095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Leonhardth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, </a:t>
            </a:r>
            <a:r>
              <a:rPr lang="en-US" sz="1200" i="1" dirty="0">
                <a:solidFill>
                  <a:srgbClr val="0070C0"/>
                </a:solidFill>
                <a:latin typeface="Calibri" panose="020F0502020204030204" pitchFamily="34" charset="0"/>
              </a:rPr>
              <a:t>Measuring </a:t>
            </a:r>
            <a:r>
              <a:rPr lang="en-US" sz="12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the Quantum State of Light 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(1997)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Garrison and </a:t>
            </a:r>
            <a:r>
              <a:rPr lang="en-US" sz="12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Chiao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, </a:t>
            </a:r>
            <a:r>
              <a:rPr lang="en-US" sz="12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Quantum Optics 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(2008)</a:t>
            </a:r>
            <a:endParaRPr lang="en-US" sz="12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726579" y="3711219"/>
                <a:ext cx="15018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〉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579" y="3711219"/>
                <a:ext cx="1501821" cy="369332"/>
              </a:xfrm>
              <a:prstGeom prst="rect">
                <a:avLst/>
              </a:prstGeom>
              <a:blipFill rotWithShape="0">
                <a:blip r:embed="rId14"/>
                <a:stretch>
                  <a:fillRect t="-120000" r="-30769" b="-19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ontent Placeholder 2"/>
          <p:cNvSpPr txBox="1">
            <a:spLocks/>
          </p:cNvSpPr>
          <p:nvPr/>
        </p:nvSpPr>
        <p:spPr>
          <a:xfrm>
            <a:off x="4868324" y="4426623"/>
            <a:ext cx="3269583" cy="844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Wigner function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US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D55-230F-4A5C-9373-C881D21DFA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48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  <p:bldP spid="33" grpId="0" animBg="1"/>
      <p:bldP spid="35" grpId="0"/>
      <p:bldP spid="36" grpId="0"/>
      <p:bldP spid="37" grpId="0"/>
      <p:bldP spid="38" grpId="0"/>
      <p:bldP spid="40" grpId="0"/>
      <p:bldP spid="45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0412" y="2187819"/>
            <a:ext cx="5591175" cy="3771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2727" y="6277693"/>
            <a:ext cx="58956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Breitenbach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, </a:t>
            </a:r>
            <a:r>
              <a:rPr lang="en-US" sz="14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et al. 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–Nature (1997)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Calibri" panose="020F0502020204030204" pitchFamily="34" charset="0"/>
              </a:rPr>
              <a:t>Backup slide—1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D55-230F-4A5C-9373-C881D21DFA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544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Calibri" panose="020F0502020204030204" pitchFamily="34" charset="0"/>
              </a:rPr>
              <a:t>Backup slide—2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7562" y="2174782"/>
            <a:ext cx="5476875" cy="3476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717" y="2877838"/>
            <a:ext cx="1828800" cy="542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192" y="3773188"/>
            <a:ext cx="1819275" cy="5810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D55-230F-4A5C-9373-C881D21DFA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72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94339" y="3259587"/>
                <a:ext cx="8264769" cy="19648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ℛ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p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p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p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ℛ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p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p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p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p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p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p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p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p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p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p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339" y="3259587"/>
                <a:ext cx="8264769" cy="19648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cap="none" dirty="0" smtClean="0">
                <a:latin typeface="Calibri" panose="020F0502020204030204" pitchFamily="34" charset="0"/>
              </a:rPr>
              <a:t>Backup slide—3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D55-230F-4A5C-9373-C881D21DFA7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1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D55-230F-4A5C-9373-C881D21DFA75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81192" y="2274100"/>
                <a:ext cx="5771836" cy="1986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𝑅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i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14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15</m:t>
                                        </m:r>
                                      </m:sub>
                                    </m:sSub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, (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15</m:t>
                                        </m:r>
                                      </m:sub>
                                    </m:sSub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≡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d>
                                  <m:dPr>
                                    <m:begChr m:val="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𝑅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i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24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25</m:t>
                                        </m:r>
                                      </m:sub>
                                    </m:sSub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, (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25</m:t>
                                        </m:r>
                                      </m:sub>
                                    </m:sSub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≡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d>
                                  <m:dPr>
                                    <m:begChr m:val="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𝑅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i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31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33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34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35</m:t>
                                        </m:r>
                                      </m:sub>
                                    </m:sSub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, (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35</m:t>
                                        </m:r>
                                      </m:sub>
                                    </m:sSub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≡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d>
                                  <m:dPr>
                                    <m:begChr m:val="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𝑅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i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41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42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43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44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45</m:t>
                                        </m:r>
                                      </m:sub>
                                    </m:sSub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, (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45</m:t>
                                        </m:r>
                                      </m:sub>
                                    </m:sSub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≡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92" y="2274100"/>
                <a:ext cx="5771836" cy="19869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81192" y="4261054"/>
                <a:ext cx="5771836" cy="1986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𝑅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i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b="0" i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b="0" i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b="0" i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b="0" i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14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b="0" i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15</m:t>
                                        </m:r>
                                      </m:sub>
                                    </m:sSub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, (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15</m:t>
                                        </m:r>
                                      </m:sub>
                                    </m:sSub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≡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d>
                                  <m:dPr>
                                    <m:begChr m:val="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𝑅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i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b="0" i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b="0" i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b="0" i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b="0" i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24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b="0" i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25</m:t>
                                        </m:r>
                                      </m:sub>
                                    </m:sSub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, (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25</m:t>
                                        </m:r>
                                      </m:sub>
                                    </m:sSub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≡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d>
                                  <m:dPr>
                                    <m:begChr m:val="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𝑅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i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b="0" i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31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b="0" i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b="0" i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33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b="0" i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34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b="0" i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35</m:t>
                                        </m:r>
                                      </m:sub>
                                    </m:sSub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, (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35</m:t>
                                        </m:r>
                                      </m:sub>
                                    </m:sSub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≡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d>
                                  <m:dPr>
                                    <m:begChr m:val="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𝑅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i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b="0" i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41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b="0" i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42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b="0" i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43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b="0" i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44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b="0" i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45</m:t>
                                        </m:r>
                                      </m:sub>
                                    </m:sSub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, (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45</m:t>
                                        </m:r>
                                      </m:sub>
                                    </m:sSub>
                                    <m: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≡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sz="1600" i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92" y="4261054"/>
                <a:ext cx="5771836" cy="19869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cap="none" dirty="0" smtClean="0">
                <a:latin typeface="Calibri" panose="020F0502020204030204" pitchFamily="34" charset="0"/>
              </a:rPr>
              <a:t>Backup slide—4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935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Calibri" panose="020F0502020204030204" pitchFamily="34" charset="0"/>
              </a:rPr>
              <a:t>Some foremost quantum states—Alex </a:t>
            </a:r>
            <a:r>
              <a:rPr lang="en-US" cap="none" dirty="0" err="1" smtClean="0">
                <a:latin typeface="Calibri" panose="020F0502020204030204" pitchFamily="34" charset="0"/>
              </a:rPr>
              <a:t>Lvovsky</a:t>
            </a:r>
            <a:r>
              <a:rPr lang="en-US" cap="none" dirty="0" smtClean="0">
                <a:latin typeface="Calibri" panose="020F0502020204030204" pitchFamily="34" charset="0"/>
              </a:rPr>
              <a:t> laboratory</a:t>
            </a:r>
            <a:endParaRPr lang="en-US" cap="none" dirty="0">
              <a:latin typeface="Calibri" panose="020F0502020204030204" pitchFamily="34" charset="0"/>
            </a:endParaRPr>
          </a:p>
        </p:txBody>
      </p:sp>
      <p:pic>
        <p:nvPicPr>
          <p:cNvPr id="4" name="Picture 2" descr="C:\Users\Masoud\Desktop\Talk # 3\Pic\vac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6703" y="2053725"/>
            <a:ext cx="2857520" cy="2869328"/>
          </a:xfrm>
          <a:prstGeom prst="rect">
            <a:avLst/>
          </a:prstGeom>
          <a:noFill/>
        </p:spPr>
      </p:pic>
      <p:pic>
        <p:nvPicPr>
          <p:cNvPr id="5" name="Picture 3" descr="C:\Users\Masoud\Desktop\Talk # 3\Pic\coh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7753" y="2054685"/>
            <a:ext cx="2861710" cy="2897186"/>
          </a:xfrm>
          <a:prstGeom prst="rect">
            <a:avLst/>
          </a:prstGeom>
          <a:noFill/>
        </p:spPr>
      </p:pic>
      <p:pic>
        <p:nvPicPr>
          <p:cNvPr id="6" name="Picture 4" descr="C:\Users\Masoud\Desktop\Talk # 3\Pic\fock1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8" t="2250" r="-668" b="1399"/>
          <a:stretch/>
        </p:blipFill>
        <p:spPr bwMode="auto">
          <a:xfrm>
            <a:off x="6802993" y="2053725"/>
            <a:ext cx="2428875" cy="2926080"/>
          </a:xfrm>
          <a:prstGeom prst="rect">
            <a:avLst/>
          </a:prstGeom>
          <a:noFill/>
        </p:spPr>
      </p:pic>
      <p:pic>
        <p:nvPicPr>
          <p:cNvPr id="7" name="Picture 5" descr="C:\Users\Masoud\Desktop\Talk # 3\Pic\fock4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" t="36922" r="3029" b="-137"/>
          <a:stretch/>
        </p:blipFill>
        <p:spPr bwMode="auto">
          <a:xfrm>
            <a:off x="6763311" y="5245728"/>
            <a:ext cx="2286000" cy="1463040"/>
          </a:xfrm>
          <a:prstGeom prst="rect">
            <a:avLst/>
          </a:prstGeom>
          <a:noFill/>
        </p:spPr>
      </p:pic>
      <p:pic>
        <p:nvPicPr>
          <p:cNvPr id="8" name="Picture 6" descr="C:\Users\Masoud\Desktop\Talk # 3\Pic\cat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33037" y="1941025"/>
            <a:ext cx="2246318" cy="2966424"/>
          </a:xfrm>
          <a:prstGeom prst="rect">
            <a:avLst/>
          </a:prstGeom>
          <a:noFill/>
        </p:spPr>
      </p:pic>
      <p:pic>
        <p:nvPicPr>
          <p:cNvPr id="9" name="Picture 7" descr="C:\Users\Masoud\Desktop\Talk # 3\Pic\thermal.jpg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657" b="-1208"/>
          <a:stretch/>
        </p:blipFill>
        <p:spPr bwMode="auto">
          <a:xfrm>
            <a:off x="3815600" y="5200008"/>
            <a:ext cx="2286016" cy="155448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70" r="7768" b="3361"/>
          <a:stretch/>
        </p:blipFill>
        <p:spPr>
          <a:xfrm>
            <a:off x="256703" y="4979805"/>
            <a:ext cx="2834640" cy="1828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460064" y="5740316"/>
            <a:ext cx="23922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Smithy, </a:t>
            </a:r>
            <a:r>
              <a:rPr lang="en-US" sz="14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et al. 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–</a:t>
            </a:r>
            <a:r>
              <a:rPr lang="en-US" sz="1400" dirty="0" err="1">
                <a:solidFill>
                  <a:srgbClr val="0070C0"/>
                </a:solidFill>
                <a:latin typeface="Calibri" panose="020F0502020204030204" pitchFamily="34" charset="0"/>
              </a:rPr>
              <a:t>PRL</a:t>
            </a:r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(1992)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3637" y="3576637"/>
            <a:ext cx="9525" cy="95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56690" y="1996973"/>
            <a:ext cx="1834653" cy="1133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D55-230F-4A5C-9373-C881D21DFA75}" type="slidenum">
              <a:rPr lang="en-US" smtClean="0"/>
              <a:t>3</a:t>
            </a:fld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33251" y="6232554"/>
            <a:ext cx="2039934" cy="41819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08491" y="6218687"/>
                <a:ext cx="2168992" cy="41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ξ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):=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ξ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ξ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91" y="6218687"/>
                <a:ext cx="2168992" cy="418191"/>
              </a:xfrm>
              <a:prstGeom prst="rect">
                <a:avLst/>
              </a:prstGeom>
              <a:blipFill rotWithShape="0">
                <a:blip r:embed="rId12"/>
                <a:stretch>
                  <a:fillRect t="-65217" r="-14607" b="-89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>
          <a:xfrm>
            <a:off x="3378814" y="2200916"/>
            <a:ext cx="1631691" cy="7259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187452" y="2239369"/>
                <a:ext cx="2014413" cy="695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d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</m:d>
                          <m:r>
                            <a:rPr lang="en-US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</m:acc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452" y="2239369"/>
                <a:ext cx="2014413" cy="69519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8022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Calibri" panose="020F0502020204030204" pitchFamily="34" charset="0"/>
              </a:rPr>
              <a:t>Basic concepts—Homodyne detection, state tomography, … </a:t>
            </a:r>
            <a:endParaRPr lang="en-US" cap="none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1" y="1993547"/>
            <a:ext cx="4458399" cy="844309"/>
          </a:xfrm>
        </p:spPr>
        <p:txBody>
          <a:bodyPr>
            <a:normAutofit lnSpcReduction="10000"/>
          </a:bodyPr>
          <a:lstStyle/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[Balanced] homodyne detection</a:t>
            </a:r>
          </a:p>
          <a:p>
            <a:pPr marL="0" indent="0">
              <a:buNone/>
            </a:pPr>
            <a:endParaRPr lang="en-US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17" y="2793860"/>
            <a:ext cx="2938631" cy="2097978"/>
          </a:xfrm>
          <a:prstGeom prst="rect">
            <a:avLst/>
          </a:prstGeom>
        </p:spPr>
      </p:pic>
      <p:pic>
        <p:nvPicPr>
          <p:cNvPr id="25" name="Picture 9" descr="C:\Users\Masoud\Desktop\Talk # 3\Pic\balanced_heterodyne_setup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52062" y="3176363"/>
            <a:ext cx="2260542" cy="1718404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082448" y="2837389"/>
                <a:ext cx="3796232" cy="349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num>
                        <m:den>
                          <m:r>
                            <a:rPr lang="en-US" sz="16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den>
                      </m:f>
                      <m:r>
                        <a:rPr lang="en-US" sz="1600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LO</m:t>
                          </m:r>
                        </m:sub>
                      </m:sSub>
                      <m:r>
                        <a:rPr lang="en-US" sz="1600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|)=(</m:t>
                      </m:r>
                      <m:r>
                        <m:rPr>
                          <m:sty m:val="p"/>
                        </m:rPr>
                        <a:rPr lang="en-US" sz="1600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16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iθ</m:t>
                          </m:r>
                        </m:sup>
                      </m:sSup>
                      <m:r>
                        <a:rPr lang="en-US" sz="1600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US" sz="16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iθ</m:t>
                          </m:r>
                        </m:sup>
                      </m:sSup>
                      <m:f>
                        <m:fPr>
                          <m:type m:val="lin"/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448" y="2837389"/>
                <a:ext cx="3796232" cy="349391"/>
              </a:xfrm>
              <a:prstGeom prst="rect">
                <a:avLst/>
              </a:prstGeom>
              <a:blipFill rotWithShape="0">
                <a:blip r:embed="rId5"/>
                <a:stretch>
                  <a:fillRect t="-93103" r="-1286" b="-15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14" descr="C:\Users\Masoud\Desktop\Talk # 3\Pic\Untitled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91350" y="2503874"/>
            <a:ext cx="4247979" cy="2213893"/>
          </a:xfrm>
          <a:prstGeom prst="rect">
            <a:avLst/>
          </a:prstGeom>
          <a:noFill/>
        </p:spPr>
      </p:pic>
      <p:sp>
        <p:nvSpPr>
          <p:cNvPr id="28" name="Content Placeholder 2"/>
          <p:cNvSpPr txBox="1">
            <a:spLocks/>
          </p:cNvSpPr>
          <p:nvPr/>
        </p:nvSpPr>
        <p:spPr>
          <a:xfrm>
            <a:off x="682329" y="5114052"/>
            <a:ext cx="3269583" cy="844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Characteristic </a:t>
            </a:r>
            <a:r>
              <a:rPr lang="en-US" dirty="0" smtClean="0">
                <a:latin typeface="Calibri" panose="020F0502020204030204" pitchFamily="34" charset="0"/>
              </a:rPr>
              <a:t>function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US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970405" y="5799556"/>
                <a:ext cx="4738733" cy="382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i="0" smtClean="0">
                        <a:latin typeface="Cambria Math" panose="02040503050406030204" pitchFamily="18" charset="0"/>
                      </a:rPr>
                      <m:t>χ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600" i="0">
                                <a:latin typeface="Cambria Math" panose="02040503050406030204" pitchFamily="18" charset="0"/>
                              </a:rPr>
                              <m:t>ϱ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i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</m: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1600" i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600">
                        <a:latin typeface="Cambria Math" panose="02040503050406030204" pitchFamily="18" charset="0"/>
                      </a:rPr>
                      <m:t>Tr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600" i="0">
                                <a:latin typeface="Cambria Math" panose="02040503050406030204" pitchFamily="18" charset="0"/>
                              </a:rPr>
                              <m:t>ϱ</m:t>
                            </m:r>
                          </m:e>
                        </m:acc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600" i="0">
                                <a:latin typeface="Cambria Math" panose="02040503050406030204" pitchFamily="18" charset="0"/>
                              </a:rPr>
                              <m:t>ξ</m:t>
                            </m:r>
                          </m:e>
                        </m:d>
                      </m:e>
                    </m: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1600" i="0">
                            <a:latin typeface="Cambria Math" panose="02040503050406030204" pitchFamily="18" charset="0"/>
                          </a:rPr>
                          <m:t>D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600" i="0">
                                <a:latin typeface="Cambria Math" panose="02040503050406030204" pitchFamily="18" charset="0"/>
                              </a:rPr>
                              <m:t>ξ</m:t>
                            </m:r>
                          </m:e>
                        </m:d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1600" i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600" i="0">
                            <a:latin typeface="Cambria Math" panose="02040503050406030204" pitchFamily="18" charset="0"/>
                          </a:rPr>
                          <m:t>ξ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 i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1600" i="0">
                                <a:latin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r>
                          <a:rPr lang="en-US" sz="1600" i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600" i="0">
                                <a:latin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  <m:r>
                          <m:rPr>
                            <m:sty m:val="p"/>
                          </m:rPr>
                          <a:rPr lang="en-US" sz="1600" i="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</m:sSup>
                  </m:oMath>
                </a14:m>
                <a:r>
                  <a:rPr lang="en-US" sz="1600" dirty="0" smtClean="0"/>
                  <a:t>;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1600" i="0">
                        <a:latin typeface="Cambria Math" panose="02040503050406030204" pitchFamily="18" charset="0"/>
                      </a:rPr>
                      <m:t>D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i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d>
                    <m:d>
                      <m:dPr>
                        <m:begChr m:val="|"/>
                        <m:endChr m:val="〉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〉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i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405" y="5799556"/>
                <a:ext cx="4738733" cy="382028"/>
              </a:xfrm>
              <a:prstGeom prst="rect">
                <a:avLst/>
              </a:prstGeom>
              <a:blipFill rotWithShape="0">
                <a:blip r:embed="rId7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8189293" y="5956137"/>
            <a:ext cx="2711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Lvovsky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and </a:t>
            </a:r>
            <a:r>
              <a:rPr lang="en-US" sz="12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Raymer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–</a:t>
            </a:r>
            <a:r>
              <a:rPr lang="en-US" sz="12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RMP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(2009)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err="1">
                <a:solidFill>
                  <a:srgbClr val="0070C0"/>
                </a:solidFill>
                <a:latin typeface="Calibri" panose="020F0502020204030204" pitchFamily="34" charset="0"/>
              </a:rPr>
              <a:t>Cahil</a:t>
            </a:r>
            <a:r>
              <a:rPr lang="en-US" sz="1200" dirty="0">
                <a:solidFill>
                  <a:srgbClr val="0070C0"/>
                </a:solidFill>
                <a:latin typeface="Calibri" panose="020F0502020204030204" pitchFamily="34" charset="0"/>
              </a:rPr>
              <a:t> and </a:t>
            </a:r>
            <a:r>
              <a:rPr lang="en-US" sz="1200" dirty="0" err="1">
                <a:solidFill>
                  <a:srgbClr val="0070C0"/>
                </a:solidFill>
                <a:latin typeface="Calibri" panose="020F0502020204030204" pitchFamily="34" charset="0"/>
              </a:rPr>
              <a:t>Glauber</a:t>
            </a:r>
            <a:r>
              <a:rPr lang="en-US" sz="1200" dirty="0">
                <a:solidFill>
                  <a:srgbClr val="0070C0"/>
                </a:solidFill>
                <a:latin typeface="Calibri" panose="020F0502020204030204" pitchFamily="34" charset="0"/>
              </a:rPr>
              <a:t> –</a:t>
            </a:r>
            <a:r>
              <a:rPr lang="en-US" sz="1200" dirty="0" err="1">
                <a:solidFill>
                  <a:srgbClr val="0070C0"/>
                </a:solidFill>
                <a:latin typeface="Calibri" panose="020F0502020204030204" pitchFamily="34" charset="0"/>
              </a:rPr>
              <a:t>Phys.Rev</a:t>
            </a:r>
            <a:r>
              <a:rPr lang="en-US" sz="1200" dirty="0">
                <a:solidFill>
                  <a:srgbClr val="0070C0"/>
                </a:solidFill>
                <a:latin typeface="Calibri" panose="020F0502020204030204" pitchFamily="34" charset="0"/>
              </a:rPr>
              <a:t>. (1969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)</a:t>
            </a:r>
            <a:endParaRPr lang="en-US" sz="12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1513631" y="4307634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3631" y="4307634"/>
                <a:ext cx="379206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20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8411758" y="4400570"/>
                <a:ext cx="3798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758" y="4400570"/>
                <a:ext cx="379848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24194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838123" y="2399137"/>
                <a:ext cx="1082604" cy="394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𝜚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123" y="2399137"/>
                <a:ext cx="1082604" cy="394723"/>
              </a:xfrm>
              <a:prstGeom prst="rect">
                <a:avLst/>
              </a:prstGeom>
              <a:blipFill rotWithShape="0">
                <a:blip r:embed="rId11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554478" y="3367682"/>
                <a:ext cx="4918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4478" y="3367682"/>
                <a:ext cx="491866" cy="369332"/>
              </a:xfrm>
              <a:prstGeom prst="rect">
                <a:avLst/>
              </a:prstGeom>
              <a:blipFill rotWithShape="0">
                <a:blip r:embed="rId12"/>
                <a:stretch>
                  <a:fillRect r="-18519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D55-230F-4A5C-9373-C881D21DFA75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552906" y="3240931"/>
                <a:ext cx="5293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906" y="3240931"/>
                <a:ext cx="529312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452062" y="3705756"/>
                <a:ext cx="6086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𝐿𝑂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062" y="3705756"/>
                <a:ext cx="608692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689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29" grpId="0"/>
      <p:bldP spid="32" grpId="0"/>
      <p:bldP spid="33" grpId="0"/>
      <p:bldP spid="9" grpId="0"/>
      <p:bldP spid="11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Calibri" panose="020F0502020204030204" pitchFamily="34" charset="0"/>
              </a:rPr>
              <a:t>Quantum [optical] </a:t>
            </a:r>
            <a:r>
              <a:rPr lang="en-US" cap="none" dirty="0">
                <a:latin typeface="Calibri" panose="020F0502020204030204" pitchFamily="34" charset="0"/>
              </a:rPr>
              <a:t>process </a:t>
            </a:r>
            <a:r>
              <a:rPr lang="en-US" cap="none" dirty="0" smtClean="0">
                <a:latin typeface="Calibri" panose="020F0502020204030204" pitchFamily="34" charset="0"/>
              </a:rPr>
              <a:t>tomography</a:t>
            </a:r>
            <a:endParaRPr lang="en-US" cap="none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5270968" cy="408438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Quantum process tomography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Two-mode </a:t>
            </a:r>
            <a:r>
              <a:rPr lang="en-US" dirty="0">
                <a:latin typeface="Calibri" panose="020F0502020204030204" pitchFamily="34" charset="0"/>
              </a:rPr>
              <a:t>squeezed vacuum 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b="1" dirty="0" smtClean="0">
                <a:latin typeface="Calibri" panose="020F0502020204030204" pitchFamily="34" charset="0"/>
              </a:rPr>
              <a:t>Coherent-state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Q</a:t>
            </a:r>
            <a:r>
              <a:rPr lang="en-US" dirty="0" smtClean="0">
                <a:latin typeface="Calibri" panose="020F0502020204030204" pitchFamily="34" charset="0"/>
              </a:rPr>
              <a:t>uantum </a:t>
            </a:r>
            <a:r>
              <a:rPr lang="en-US" dirty="0">
                <a:latin typeface="Calibri" panose="020F0502020204030204" pitchFamily="34" charset="0"/>
              </a:rPr>
              <a:t>P</a:t>
            </a:r>
            <a:r>
              <a:rPr lang="en-US" dirty="0" smtClean="0">
                <a:latin typeface="Calibri" panose="020F0502020204030204" pitchFamily="34" charset="0"/>
              </a:rPr>
              <a:t>rocess </a:t>
            </a:r>
            <a:r>
              <a:rPr lang="en-US" dirty="0">
                <a:latin typeface="Calibri" panose="020F0502020204030204" pitchFamily="34" charset="0"/>
              </a:rPr>
              <a:t>T</a:t>
            </a:r>
            <a:r>
              <a:rPr lang="en-US" dirty="0" smtClean="0">
                <a:latin typeface="Calibri" panose="020F0502020204030204" pitchFamily="34" charset="0"/>
              </a:rPr>
              <a:t>omography</a:t>
            </a: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   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200" dirty="0" err="1">
                <a:solidFill>
                  <a:srgbClr val="0070C0"/>
                </a:solidFill>
                <a:latin typeface="Calibri" panose="020F0502020204030204" pitchFamily="34" charset="0"/>
              </a:rPr>
              <a:t>Mohseni</a:t>
            </a:r>
            <a:r>
              <a:rPr lang="en-US" sz="1200" dirty="0">
                <a:solidFill>
                  <a:srgbClr val="0070C0"/>
                </a:solidFill>
                <a:latin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rgbClr val="0070C0"/>
                </a:solidFill>
                <a:latin typeface="Calibri" panose="020F0502020204030204" pitchFamily="34" charset="0"/>
              </a:rPr>
              <a:t>Rezakhani</a:t>
            </a:r>
            <a:r>
              <a:rPr lang="en-US" sz="1200" dirty="0">
                <a:solidFill>
                  <a:srgbClr val="0070C0"/>
                </a:solidFill>
                <a:latin typeface="Calibri" panose="020F0502020204030204" pitchFamily="34" charset="0"/>
              </a:rPr>
              <a:t>, and </a:t>
            </a:r>
            <a:r>
              <a:rPr lang="en-US" sz="1200" dirty="0" err="1">
                <a:solidFill>
                  <a:srgbClr val="0070C0"/>
                </a:solidFill>
                <a:latin typeface="Calibri" panose="020F0502020204030204" pitchFamily="34" charset="0"/>
              </a:rPr>
              <a:t>Lidar</a:t>
            </a:r>
            <a:r>
              <a:rPr lang="en-US" sz="1200" dirty="0">
                <a:solidFill>
                  <a:srgbClr val="0070C0"/>
                </a:solidFill>
                <a:latin typeface="Calibri" panose="020F0502020204030204" pitchFamily="34" charset="0"/>
              </a:rPr>
              <a:t> –PRA  (2008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)</a:t>
            </a:r>
          </a:p>
          <a:p>
            <a:r>
              <a:rPr lang="en-US" sz="12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D’Ariano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and Lo </a:t>
            </a:r>
            <a:r>
              <a:rPr lang="en-US" sz="12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Presti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–</a:t>
            </a:r>
            <a:r>
              <a:rPr lang="en-US" sz="12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PRL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(2001)</a:t>
            </a:r>
          </a:p>
          <a:p>
            <a:r>
              <a:rPr lang="en-US" sz="1200" dirty="0" err="1">
                <a:solidFill>
                  <a:srgbClr val="0070C0"/>
                </a:solidFill>
                <a:latin typeface="Calibri" panose="020F0502020204030204" pitchFamily="34" charset="0"/>
              </a:rPr>
              <a:t>Lobino</a:t>
            </a:r>
            <a:r>
              <a:rPr lang="en-US" sz="1200" dirty="0">
                <a:solidFill>
                  <a:srgbClr val="0070C0"/>
                </a:solidFill>
                <a:latin typeface="Calibri" panose="020F0502020204030204" pitchFamily="34" charset="0"/>
              </a:rPr>
              <a:t>, </a:t>
            </a:r>
            <a:r>
              <a:rPr lang="en-US" sz="1200" i="1" dirty="0">
                <a:solidFill>
                  <a:srgbClr val="0070C0"/>
                </a:solidFill>
                <a:latin typeface="Calibri" panose="020F0502020204030204" pitchFamily="34" charset="0"/>
              </a:rPr>
              <a:t>et al. </a:t>
            </a:r>
            <a:r>
              <a:rPr lang="en-US" sz="1200" dirty="0">
                <a:solidFill>
                  <a:srgbClr val="0070C0"/>
                </a:solidFill>
                <a:latin typeface="Calibri" panose="020F0502020204030204" pitchFamily="34" charset="0"/>
              </a:rPr>
              <a:t>–Science  (2008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42" y="2180496"/>
            <a:ext cx="4746359" cy="3075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81192" y="3869038"/>
            <a:ext cx="5201044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Readily available in lab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Could be produce in many amplitudes and phases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Characterization of outputs by using HD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65460" y="5612466"/>
            <a:ext cx="3395521" cy="771186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078732" y="4849561"/>
            <a:ext cx="1703503" cy="170350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/>
        </p:nvSpPr>
        <p:spPr>
          <a:xfrm>
            <a:off x="7704790" y="1885745"/>
            <a:ext cx="2904286" cy="810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alibri" panose="020F0502020204030204" pitchFamily="34" charset="0"/>
              </a:rPr>
              <a:t>A general d</a:t>
            </a:r>
            <a:r>
              <a:rPr lang="en-US" dirty="0">
                <a:latin typeface="Calibri" panose="020F0502020204030204" pitchFamily="34" charset="0"/>
              </a:rPr>
              <a:t>y</a:t>
            </a:r>
            <a:r>
              <a:rPr lang="en-US" dirty="0" smtClean="0">
                <a:latin typeface="Calibri" panose="020F0502020204030204" pitchFamily="34" charset="0"/>
              </a:rPr>
              <a:t>namical map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704790" y="3238360"/>
            <a:ext cx="3528826" cy="810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Calibri" panose="020F0502020204030204" pitchFamily="34" charset="0"/>
              </a:rPr>
              <a:t>A set of </a:t>
            </a:r>
            <a:r>
              <a:rPr lang="en-US" sz="1600" b="1" dirty="0" smtClean="0">
                <a:latin typeface="Calibri" panose="020F0502020204030204" pitchFamily="34" charset="0"/>
              </a:rPr>
              <a:t>fixed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Hermitian</a:t>
            </a:r>
            <a:r>
              <a:rPr lang="en-US" sz="1600" dirty="0" smtClean="0">
                <a:latin typeface="Calibri" panose="020F0502020204030204" pitchFamily="34" charset="0"/>
              </a:rPr>
              <a:t> operators</a:t>
            </a:r>
            <a:endParaRPr lang="en-US" sz="1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704790" y="2584833"/>
                <a:ext cx="2205989" cy="764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ℰ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𝜚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/>
                      </m:nary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𝜚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790" y="2584833"/>
                <a:ext cx="2205989" cy="76456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704790" y="3886811"/>
                <a:ext cx="1064714" cy="4246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790" y="3886811"/>
                <a:ext cx="1064714" cy="424668"/>
              </a:xfrm>
              <a:prstGeom prst="rect">
                <a:avLst/>
              </a:prstGeom>
              <a:blipFill rotWithShape="0">
                <a:blip r:embed="rId8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704790" y="4292801"/>
                <a:ext cx="1909369" cy="431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1" smtClean="0"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790" y="4292801"/>
                <a:ext cx="1909369" cy="431721"/>
              </a:xfrm>
              <a:prstGeom prst="rect">
                <a:avLst/>
              </a:prstGeom>
              <a:blipFill rotWithShape="0">
                <a:blip r:embed="rId9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704790" y="4859041"/>
                <a:ext cx="2926057" cy="930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ℰ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𝜚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/>
                      </m:nary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𝜚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790" y="4859041"/>
                <a:ext cx="2926057" cy="93096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986238" y="5756463"/>
                <a:ext cx="2244461" cy="795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/>
                      </m:nary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𝑚𝑖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𝑛𝑗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238" y="5756463"/>
                <a:ext cx="2244461" cy="79585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D55-230F-4A5C-9373-C881D21DFA75}" type="slidenum">
              <a:rPr lang="en-US" smtClean="0"/>
              <a:t>5</a:t>
            </a:fld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7986238" y="5790001"/>
            <a:ext cx="2249540" cy="75767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469132" y="3848228"/>
                <a:ext cx="2141676" cy="909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/>
                      </m:nary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132" y="3848228"/>
                <a:ext cx="2141676" cy="90999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705176" y="2734609"/>
                <a:ext cx="2496133" cy="41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):=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𝜉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176" y="2734609"/>
                <a:ext cx="2496133" cy="418191"/>
              </a:xfrm>
              <a:prstGeom prst="rect">
                <a:avLst/>
              </a:prstGeom>
              <a:blipFill rotWithShape="0">
                <a:blip r:embed="rId13"/>
                <a:stretch>
                  <a:fillRect t="-66176" r="-12714" b="-92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0731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Calibri" panose="020F0502020204030204" pitchFamily="34" charset="0"/>
              </a:rPr>
              <a:t>Coherent-state quantum process tomography (</a:t>
            </a:r>
            <a:r>
              <a:rPr lang="en-US" cap="none" dirty="0" err="1" smtClean="0">
                <a:latin typeface="Calibri" panose="020F0502020204030204" pitchFamily="34" charset="0"/>
              </a:rPr>
              <a:t>csQPT</a:t>
            </a:r>
            <a:r>
              <a:rPr lang="en-US" cap="none" dirty="0" smtClean="0">
                <a:latin typeface="Calibri" panose="020F0502020204030204" pitchFamily="34" charset="0"/>
              </a:rPr>
              <a:t>)</a:t>
            </a:r>
            <a:endParaRPr lang="en-US" cap="none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1" y="1923804"/>
            <a:ext cx="11029615" cy="4702628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Glauber-Sudarshan</a:t>
            </a:r>
            <a:r>
              <a:rPr lang="en-US" dirty="0" smtClean="0">
                <a:latin typeface="Calibri" panose="020F0502020204030204" pitchFamily="34" charset="0"/>
              </a:rPr>
              <a:t> Representation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sz="12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Sudarshan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–</a:t>
            </a:r>
            <a:r>
              <a:rPr lang="en-US" sz="12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PRL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(1963)  </a:t>
            </a:r>
            <a:r>
              <a:rPr lang="en-US" sz="1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|| 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Glauber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–</a:t>
            </a:r>
            <a:r>
              <a:rPr lang="en-US" sz="12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PRL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(1963)</a:t>
            </a:r>
          </a:p>
          <a:p>
            <a:r>
              <a:rPr lang="en-US" sz="12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Lobino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, </a:t>
            </a:r>
            <a:r>
              <a:rPr lang="en-US" sz="12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et al. 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–Science  (2008)</a:t>
            </a:r>
          </a:p>
          <a:p>
            <a:r>
              <a:rPr lang="en-US" sz="12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Introductory Quantum Optics, 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Gerry and Knight (2005)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0819" y="3575112"/>
            <a:ext cx="3395521" cy="771186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pic>
      <p:sp>
        <p:nvSpPr>
          <p:cNvPr id="10" name="Right Arrow 9"/>
          <p:cNvSpPr/>
          <p:nvPr/>
        </p:nvSpPr>
        <p:spPr>
          <a:xfrm>
            <a:off x="3866406" y="3025459"/>
            <a:ext cx="819795" cy="10815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05457" y="2752758"/>
                <a:ext cx="2232919" cy="595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ϱ</m:t>
                          </m:r>
                        </m:e>
                      </m:acc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α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ϱ</m:t>
                              </m:r>
                            </m:e>
                          </m:acc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)|</m:t>
                      </m:r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〉〈</m:t>
                      </m:r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457" y="2752758"/>
                <a:ext cx="2232919" cy="595869"/>
              </a:xfrm>
              <a:prstGeom prst="rect">
                <a:avLst/>
              </a:prstGeom>
              <a:blipFill rotWithShape="0">
                <a:blip r:embed="rId5"/>
                <a:stretch>
                  <a:fillRect l="-14754" t="-169072" b="-244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154" y="2241963"/>
            <a:ext cx="2642653" cy="1814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153" y="4551263"/>
            <a:ext cx="2642653" cy="1867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50542" y="4615283"/>
                <a:ext cx="3856074" cy="595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jk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mn</m:t>
                          </m:r>
                        </m:sup>
                      </m:sSubSup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α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mn</m:t>
                          </m:r>
                          <m:r>
                            <a:rPr lang="en-US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16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6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16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ϱ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jk</m:t>
                          </m:r>
                        </m:sub>
                      </m:sSub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542" y="4615283"/>
                <a:ext cx="3856074" cy="595869"/>
              </a:xfrm>
              <a:prstGeom prst="rect">
                <a:avLst/>
              </a:prstGeom>
              <a:blipFill rotWithShape="0">
                <a:blip r:embed="rId9"/>
                <a:stretch>
                  <a:fillRect t="-167347" b="-240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188332" y="2752758"/>
                <a:ext cx="2791662" cy="595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0" smtClean="0">
                          <a:latin typeface="Cambria Math" panose="02040503050406030204" pitchFamily="18" charset="0"/>
                        </a:rPr>
                        <m:t>ℰ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ϱ</m:t>
                          </m:r>
                        </m:e>
                      </m:acc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α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ϱ</m:t>
                              </m:r>
                            </m:e>
                          </m:acc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ℰ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〉〈</m:t>
                      </m:r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|)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332" y="2752758"/>
                <a:ext cx="2791662" cy="595869"/>
              </a:xfrm>
              <a:prstGeom prst="rect">
                <a:avLst/>
              </a:prstGeom>
              <a:blipFill rotWithShape="0">
                <a:blip r:embed="rId10"/>
                <a:stretch>
                  <a:fillRect l="-873" t="-169072" b="-244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D55-230F-4A5C-9373-C881D21DFA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93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>
                <a:latin typeface="Calibri" panose="020F0502020204030204" pitchFamily="34" charset="0"/>
              </a:rPr>
              <a:t>csQPT</a:t>
            </a:r>
            <a:r>
              <a:rPr lang="en-US" cap="none" dirty="0" smtClean="0">
                <a:latin typeface="Calibri" panose="020F0502020204030204" pitchFamily="34" charset="0"/>
              </a:rPr>
              <a:t> in </a:t>
            </a:r>
            <a:r>
              <a:rPr lang="en-US" cap="none" dirty="0" err="1" smtClean="0">
                <a:latin typeface="Calibri" panose="020F0502020204030204" pitchFamily="34" charset="0"/>
              </a:rPr>
              <a:t>Fock</a:t>
            </a:r>
            <a:r>
              <a:rPr lang="en-US" cap="none" dirty="0" smtClean="0">
                <a:latin typeface="Calibri" panose="020F0502020204030204" pitchFamily="34" charset="0"/>
              </a:rPr>
              <a:t> basis</a:t>
            </a:r>
            <a:endParaRPr lang="en-US" cap="none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5562854"/>
            <a:ext cx="3733393" cy="9895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en-US" sz="12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Rahimi-Keshari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, </a:t>
            </a:r>
            <a:r>
              <a:rPr lang="en-US" sz="12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et al. 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–</a:t>
            </a:r>
            <a:r>
              <a:rPr lang="en-US" sz="12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NJP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(2011)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48824" y="4099852"/>
                <a:ext cx="6234482" cy="600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jk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mn</m:t>
                          </m:r>
                        </m:sup>
                      </m:sSubSup>
                      <m: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sz="1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sz="1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e>
                          </m:rad>
                        </m:den>
                      </m:f>
                      <m:sSubSup>
                        <m:sSub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</m:sSubSup>
                      <m:sSubSup>
                        <m:sSub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</m:acc>
                        </m:sub>
                        <m:sup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</m:sSubSup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en-US" sz="16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</m:e>
                                    <m:sup>
                                      <m:r>
                                        <a:rPr lang="en-US" sz="16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sz="16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〈</m:t>
                              </m:r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  <m:r>
                                <a:rPr lang="en-US" sz="1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60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  <m:r>
                                <a:rPr lang="en-US" sz="16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  <m:r>
                                <a:rPr lang="en-US" sz="160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〉〈</m:t>
                              </m:r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  <m:r>
                                <a:rPr lang="en-US" sz="160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|)|</m:t>
                              </m:r>
                              <m:r>
                                <m:rPr>
                                  <m:sty m:val="p"/>
                                </m:rPr>
                                <a:rPr lang="en-US" sz="16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en-US" sz="16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〉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Microsoft Yi Baiti" panose="03000500000000000000" pitchFamily="66" charset="0"/>
                  <a:ea typeface="Microsoft Yi Baiti" panose="03000500000000000000" pitchFamily="66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24" y="4099852"/>
                <a:ext cx="6234482" cy="600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316850" y="3148502"/>
                <a:ext cx="3002692" cy="782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jk</m:t>
                          </m:r>
                        </m:sub>
                      </m:sSub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jk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mn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mn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850" y="3148502"/>
                <a:ext cx="3002692" cy="78252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013805" y="2305580"/>
                <a:ext cx="2095189" cy="7825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ρ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mn</m:t>
                              </m:r>
                            </m:sub>
                          </m:sSub>
                        </m:e>
                      </m:nary>
                      <m:r>
                        <a:rPr lang="en-US" sz="1600" i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〉〈</m:t>
                      </m:r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805" y="2305580"/>
                <a:ext cx="2095189" cy="78252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8779721" y="3197740"/>
            <a:ext cx="914400" cy="914400"/>
          </a:xfrm>
          <a:prstGeom prst="ellipse">
            <a:avLst/>
          </a:prstGeom>
          <a:solidFill>
            <a:srgbClr val="00B0F0"/>
          </a:solidFill>
          <a:ln w="19050"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9229158" y="2213947"/>
            <a:ext cx="1667" cy="219036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419370" y="3648834"/>
            <a:ext cx="2638588" cy="1415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717188" y="3677726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7188" y="3677726"/>
                <a:ext cx="379206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849310" y="2156203"/>
                <a:ext cx="3798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310" y="2156203"/>
                <a:ext cx="379848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24194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8518464" y="4873640"/>
            <a:ext cx="2351314" cy="1502229"/>
          </a:xfrm>
          <a:prstGeom prst="roundRect">
            <a:avLst/>
          </a:prstGeom>
          <a:gradFill>
            <a:gsLst>
              <a:gs pos="0">
                <a:srgbClr val="FFFF00"/>
              </a:gs>
              <a:gs pos="100000">
                <a:srgbClr val="FFFF00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651143" y="5698843"/>
                <a:ext cx="1934376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𝐸𝑅𝑅𝑂𝑅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1143" y="5698843"/>
                <a:ext cx="1934376" cy="61093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651143" y="4925410"/>
                <a:ext cx="2085956" cy="664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𝐸𝑅𝑅𝑂𝑅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1143" y="4925410"/>
                <a:ext cx="2085956" cy="66460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2039815" y="5477958"/>
            <a:ext cx="9977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464472" y="5473773"/>
            <a:ext cx="9977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042025" y="5168632"/>
            <a:ext cx="1422447" cy="6186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00976" y="5049780"/>
                <a:ext cx="5507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976" y="5049780"/>
                <a:ext cx="550727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726784" y="5049780"/>
                <a:ext cx="11855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ℰ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〉〈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784" y="5049780"/>
                <a:ext cx="1185517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558612" y="5255422"/>
                <a:ext cx="3892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612" y="5255422"/>
                <a:ext cx="389274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D55-230F-4A5C-9373-C881D21DFA75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114517" y="2498585"/>
                <a:ext cx="116134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〉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517" y="2498585"/>
                <a:ext cx="1161344" cy="400110"/>
              </a:xfrm>
              <a:prstGeom prst="rect">
                <a:avLst/>
              </a:prstGeom>
              <a:blipFill rotWithShape="0">
                <a:blip r:embed="rId1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22955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Calibri" panose="020F0502020204030204" pitchFamily="34" charset="0"/>
              </a:rPr>
              <a:t>Normally-ordered moments—Definition </a:t>
            </a:r>
            <a:endParaRPr lang="en-US" cap="none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35" y="2483073"/>
            <a:ext cx="4349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101603" y="3353349"/>
                <a:ext cx="2484846" cy="658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ϱ</m:t>
                          </m:r>
                        </m:e>
                      </m:acc>
                      <m:r>
                        <a:rPr lang="en-US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m:rPr>
                          <m:sty m:val="p"/>
                        </m:rPr>
                        <a:rPr lang="en-US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ϱ</m:t>
                              </m:r>
                            </m:e>
                          </m:acc>
                        </m:sub>
                      </m:sSub>
                      <m:r>
                        <a:rPr lang="en-US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)|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〉〈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603" y="3353349"/>
                <a:ext cx="2484846" cy="6587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921906" y="3359846"/>
                <a:ext cx="2537040" cy="658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jk</m:t>
                          </m:r>
                        </m:sub>
                      </m:sSub>
                      <m:r>
                        <a:rPr lang="en-US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m:rPr>
                          <m:sty m:val="p"/>
                        </m:rPr>
                        <a:rPr lang="en-US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ϱ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906" y="3359846"/>
                <a:ext cx="2537040" cy="6587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772368" y="4452421"/>
                <a:ext cx="3635932" cy="79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ϱ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d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/>
                              <m:aln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/>
                      </m:nary>
                      <m:sSub>
                        <m:sSubPr>
                          <m:ctrlPr>
                            <a:rPr lang="en-US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  <m:r>
                                    <a:rPr lang="en-US" sz="1600" i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sup>
                              </m:sSup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  <m:r>
                                <a:rPr lang="en-US" sz="1600" i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en-US" sz="1600" i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jk</m:t>
                          </m:r>
                        </m:sub>
                      </m:sSub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368" y="4452421"/>
                <a:ext cx="3635932" cy="7945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21906" y="2366797"/>
                <a:ext cx="2162643" cy="406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𝜚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70C0"/>
                              </a:solidFill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†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906" y="2366797"/>
                <a:ext cx="2162643" cy="406906"/>
              </a:xfrm>
              <a:prstGeom prst="rect">
                <a:avLst/>
              </a:prstGeom>
              <a:blipFill rotWithShape="0">
                <a:blip r:embed="rId6"/>
                <a:stretch>
                  <a:fillRect t="-1493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1876765" y="3258697"/>
            <a:ext cx="2751459" cy="86882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68759" y="2362488"/>
                <a:ext cx="3573029" cy="4083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𝜚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759" y="2362488"/>
                <a:ext cx="3573029" cy="408382"/>
              </a:xfrm>
              <a:prstGeom prst="rect">
                <a:avLst/>
              </a:prstGeom>
              <a:blipFill rotWithShape="0">
                <a:blip r:embed="rId7"/>
                <a:stretch>
                  <a:fillRect t="-1493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D55-230F-4A5C-9373-C881D21DFA75}" type="slidenum">
              <a:rPr lang="en-US" smtClean="0"/>
              <a:t>8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21225" y="3699812"/>
            <a:ext cx="629322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9900"/>
                </a:solidFill>
              </a:rPr>
              <a:t>New method: </a:t>
            </a:r>
          </a:p>
          <a:p>
            <a:pPr algn="ctr"/>
            <a:r>
              <a:rPr lang="en-US" sz="4400" b="1" dirty="0" smtClean="0">
                <a:solidFill>
                  <a:srgbClr val="FF9900"/>
                </a:solidFill>
              </a:rPr>
              <a:t>M</a:t>
            </a:r>
            <a:r>
              <a:rPr lang="en-US" sz="4400" dirty="0" smtClean="0">
                <a:solidFill>
                  <a:srgbClr val="FF9900"/>
                </a:solidFill>
              </a:rPr>
              <a:t>-CS-</a:t>
            </a:r>
            <a:r>
              <a:rPr lang="en-US" sz="4400" dirty="0" err="1" smtClean="0">
                <a:solidFill>
                  <a:srgbClr val="FF9900"/>
                </a:solidFill>
              </a:rPr>
              <a:t>QPT</a:t>
            </a:r>
            <a:endParaRPr lang="en-US" sz="4400" dirty="0">
              <a:solidFill>
                <a:srgbClr val="FF99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772368" y="5361163"/>
                <a:ext cx="2600327" cy="38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</m:sup>
                      </m:sSup>
                      <m:r>
                        <a:rPr lang="en-US" sz="16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acc>
                      <m:r>
                        <a:rPr lang="en-US" sz="1600" i="0">
                          <a:latin typeface="Cambria Math" panose="02040503050406030204" pitchFamily="18" charset="0"/>
                        </a:rPr>
                        <m:t>)=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α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j</m:t>
                          </m:r>
                        </m:sup>
                      </m:sSubSup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</m:acc>
                        </m:sub>
                        <m:sup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k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sz="160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acc>
                      <m:r>
                        <a:rPr lang="en-US" sz="1600" i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368" y="5361163"/>
                <a:ext cx="2600327" cy="387029"/>
              </a:xfrm>
              <a:prstGeom prst="rect">
                <a:avLst/>
              </a:prstGeom>
              <a:blipFill rotWithShape="0">
                <a:blip r:embed="rId8"/>
                <a:stretch>
                  <a:fillRect r="-6103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772368" y="5892241"/>
                <a:ext cx="2251962" cy="595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acc>
                      <m:r>
                        <a:rPr lang="en-US" sz="1600" i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ξ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acc>
                                <m:accPr>
                                  <m:chr m:val="̅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ξ</m:t>
                                  </m:r>
                                </m:e>
                              </m:acc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ξ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e>
                              </m:acc>
                            </m:sup>
                          </m:sSup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368" y="5892241"/>
                <a:ext cx="2251962" cy="595869"/>
              </a:xfrm>
              <a:prstGeom prst="rect">
                <a:avLst/>
              </a:prstGeom>
              <a:blipFill rotWithShape="0">
                <a:blip r:embed="rId9"/>
                <a:stretch>
                  <a:fillRect t="-169072" r="-12195" b="-244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8279910" y="5461374"/>
            <a:ext cx="3733393" cy="9895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C. T. Lee</a:t>
            </a:r>
            <a:r>
              <a:rPr lang="en-US" sz="12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–PRA (1992)</a:t>
            </a:r>
          </a:p>
        </p:txBody>
      </p:sp>
    </p:spTree>
    <p:extLst>
      <p:ext uri="{BB962C8B-B14F-4D97-AF65-F5344CB8AC3E}">
        <p14:creationId xmlns:p14="http://schemas.microsoft.com/office/powerpoint/2010/main" val="30132434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9" grpId="0"/>
      <p:bldP spid="13" grpId="0"/>
      <p:bldP spid="3" grpId="0"/>
      <p:bldP spid="5" grpId="0" animBg="1"/>
      <p:bldP spid="11" grpId="0"/>
      <p:bldP spid="10" grpId="0"/>
      <p:bldP spid="16" grpId="0"/>
      <p:bldP spid="17" grpId="0"/>
      <p:bldP spid="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>
                <a:latin typeface="Calibri" panose="020F0502020204030204" pitchFamily="34" charset="0"/>
              </a:rPr>
              <a:t>csQPT</a:t>
            </a:r>
            <a:r>
              <a:rPr lang="en-US" cap="none" dirty="0" smtClean="0">
                <a:latin typeface="Calibri" panose="020F0502020204030204" pitchFamily="34" charset="0"/>
              </a:rPr>
              <a:t> by using moments—motivations </a:t>
            </a:r>
            <a:endParaRPr lang="en-US" cap="none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Prediction of non-classicality of process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Characterization of Gaussian processes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Direct measurement of moments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sz="12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Shchukin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and Vogel –PRA (2005)</a:t>
            </a:r>
            <a:endParaRPr lang="en-US" sz="12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en-US" sz="12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Rahimi-Keshari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, </a:t>
            </a:r>
            <a:r>
              <a:rPr lang="en-US" sz="12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et al. 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–</a:t>
            </a:r>
            <a:r>
              <a:rPr lang="en-US" sz="12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PRL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(2013) </a:t>
            </a:r>
          </a:p>
        </p:txBody>
      </p:sp>
      <p:sp>
        <p:nvSpPr>
          <p:cNvPr id="6" name="Rectangle 5"/>
          <p:cNvSpPr/>
          <p:nvPr/>
        </p:nvSpPr>
        <p:spPr>
          <a:xfrm>
            <a:off x="839121" y="3802547"/>
            <a:ext cx="3757593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Definition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 quantum process is </a:t>
            </a:r>
            <a:r>
              <a:rPr lang="en-US" u="sng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nonclassical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if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it transforms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input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coherent state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to a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nonclassical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state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.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634008" y="2228003"/>
            <a:ext cx="2976801" cy="36933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Some Gaussian </a:t>
            </a:r>
            <a:r>
              <a:rPr lang="en-US" dirty="0" smtClean="0">
                <a:solidFill>
                  <a:schemeClr val="accent6"/>
                </a:solidFill>
              </a:rPr>
              <a:t>processes</a:t>
            </a:r>
          </a:p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Amplification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Attenuation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Squeezing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Displacement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 err="1">
                <a:solidFill>
                  <a:schemeClr val="accent1"/>
                </a:solidFill>
              </a:rPr>
              <a:t>Thermalization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Identity</a:t>
            </a:r>
          </a:p>
          <a:p>
            <a:endParaRPr lang="en-US" dirty="0"/>
          </a:p>
          <a:p>
            <a:r>
              <a:rPr lang="en-US" dirty="0" smtClean="0"/>
              <a:t>. . 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DD"/>
              </a:clrFrom>
              <a:clrTo>
                <a:srgbClr val="FFFC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659" y="2228003"/>
            <a:ext cx="2977185" cy="369331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D55-230F-4A5C-9373-C881D21DFA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731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3549</TotalTime>
  <Words>819</Words>
  <Application>Microsoft Office PowerPoint</Application>
  <PresentationFormat>Widescreen</PresentationFormat>
  <Paragraphs>317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Calibri</vt:lpstr>
      <vt:lpstr>Cambria Math</vt:lpstr>
      <vt:lpstr>Gill Sans MT</vt:lpstr>
      <vt:lpstr>Microsoft Yi Baiti</vt:lpstr>
      <vt:lpstr>Wingdings</vt:lpstr>
      <vt:lpstr>Wingdings 2</vt:lpstr>
      <vt:lpstr>Dividend</vt:lpstr>
      <vt:lpstr>Moments Coherent-State Quantum Process Tomography (McsQPT)</vt:lpstr>
      <vt:lpstr>Basic concepts—Phase space, Wigner function, HD, … </vt:lpstr>
      <vt:lpstr>Some foremost quantum states—Alex Lvovsky laboratory</vt:lpstr>
      <vt:lpstr>Basic concepts—Homodyne detection, state tomography, … </vt:lpstr>
      <vt:lpstr>Quantum [optical] process tomography</vt:lpstr>
      <vt:lpstr>Coherent-state quantum process tomography (csQPT)</vt:lpstr>
      <vt:lpstr>csQPT in Fock basis</vt:lpstr>
      <vt:lpstr>Normally-ordered moments—Definition </vt:lpstr>
      <vt:lpstr>csQPT by using moments—motivations </vt:lpstr>
      <vt:lpstr>csQPT by using moments—Formalism   </vt:lpstr>
      <vt:lpstr>McsQPT—Formalism</vt:lpstr>
      <vt:lpstr>McsQPT—Other examples …</vt:lpstr>
      <vt:lpstr>McsQPT—Gaussian processes—Gaussian states </vt:lpstr>
      <vt:lpstr>McsQPT—Gaussian processes—Moments vs. R &amp; V</vt:lpstr>
      <vt:lpstr>McsQPT—Gaussian processes—Number of resources </vt:lpstr>
      <vt:lpstr>PowerPoint Presentation</vt:lpstr>
      <vt:lpstr>McsQPT—Examples—Process of decoherence </vt:lpstr>
      <vt:lpstr>McsQPT—Examples—Process of decoherence </vt:lpstr>
      <vt:lpstr>PowerPoint Presentation</vt:lpstr>
      <vt:lpstr>Backup slide—1 </vt:lpstr>
      <vt:lpstr>Backup slide—2 </vt:lpstr>
      <vt:lpstr>Backup slide—3 </vt:lpstr>
      <vt:lpstr>Backup slide—4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Ghalaii</dc:creator>
  <cp:lastModifiedBy>Ghalaii</cp:lastModifiedBy>
  <cp:revision>219</cp:revision>
  <dcterms:created xsi:type="dcterms:W3CDTF">2013-10-24T12:28:31Z</dcterms:created>
  <dcterms:modified xsi:type="dcterms:W3CDTF">2013-11-06T08:56:53Z</dcterms:modified>
</cp:coreProperties>
</file>