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390" r:id="rId2"/>
    <p:sldId id="743" r:id="rId3"/>
    <p:sldId id="744" r:id="rId4"/>
    <p:sldId id="745" r:id="rId5"/>
    <p:sldId id="746" r:id="rId6"/>
    <p:sldId id="747" r:id="rId7"/>
    <p:sldId id="748" r:id="rId8"/>
    <p:sldId id="750" r:id="rId9"/>
    <p:sldId id="751" r:id="rId10"/>
    <p:sldId id="752" r:id="rId11"/>
    <p:sldId id="753" r:id="rId12"/>
    <p:sldId id="754" r:id="rId13"/>
    <p:sldId id="768" r:id="rId14"/>
    <p:sldId id="755" r:id="rId15"/>
    <p:sldId id="756" r:id="rId16"/>
    <p:sldId id="769" r:id="rId17"/>
    <p:sldId id="758" r:id="rId18"/>
    <p:sldId id="777" r:id="rId19"/>
    <p:sldId id="759" r:id="rId20"/>
    <p:sldId id="778" r:id="rId21"/>
    <p:sldId id="760" r:id="rId22"/>
    <p:sldId id="770" r:id="rId23"/>
    <p:sldId id="771" r:id="rId24"/>
    <p:sldId id="772" r:id="rId25"/>
    <p:sldId id="786" r:id="rId26"/>
    <p:sldId id="775" r:id="rId27"/>
    <p:sldId id="783" r:id="rId28"/>
    <p:sldId id="784" r:id="rId29"/>
    <p:sldId id="785" r:id="rId30"/>
    <p:sldId id="765" r:id="rId31"/>
    <p:sldId id="766" r:id="rId32"/>
    <p:sldId id="767" r:id="rId33"/>
    <p:sldId id="776" r:id="rId34"/>
    <p:sldId id="779" r:id="rId35"/>
    <p:sldId id="780" r:id="rId36"/>
    <p:sldId id="781" r:id="rId37"/>
    <p:sldId id="782" r:id="rId38"/>
    <p:sldId id="73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93E"/>
    <a:srgbClr val="F8FF8C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227" autoAdjust="0"/>
  </p:normalViewPr>
  <p:slideViewPr>
    <p:cSldViewPr snapToGrid="0" snapToObjects="1">
      <p:cViewPr>
        <p:scale>
          <a:sx n="140" d="100"/>
          <a:sy n="140" d="100"/>
        </p:scale>
        <p:origin x="112" y="1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97A19-6ADD-834D-ACCC-1F6DFBE00196}" type="datetimeFigureOut">
              <a:rPr lang="en-US" smtClean="0"/>
              <a:t>08/09/2014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55B5-9361-0B49-BB94-BB53AF51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55B5-9361-0B49-BB94-BB53AF5166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8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55B5-9361-0B49-BB94-BB53AF5166E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8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55B5-9361-0B49-BB94-BB53AF5166E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8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55B5-9361-0B49-BB94-BB53AF5166E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55B5-9361-0B49-BB94-BB53AF5166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8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55B5-9361-0B49-BB94-BB53AF5166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8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55B5-9361-0B49-BB94-BB53AF5166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55B5-9361-0B49-BB94-BB53AF5166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8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55B5-9361-0B49-BB94-BB53AF5166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8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55B5-9361-0B49-BB94-BB53AF5166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8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55B5-9361-0B49-BB94-BB53AF5166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8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55B5-9361-0B49-BB94-BB53AF5166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6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7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08/09/2014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8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08/09/2014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08/09/2014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8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08/09/2014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08/09/2014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08/09/2014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8048-A684-2A4E-B4DD-E2DDA418DB87}" type="datetimeFigureOut">
              <a:rPr lang="en-US" smtClean="0"/>
              <a:t>08/09/2014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9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8.jpeg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g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g"/><Relationship Id="rId5" Type="http://schemas.openxmlformats.org/officeDocument/2006/relationships/image" Target="../media/image33.emf"/><Relationship Id="rId6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9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4.emf"/><Relationship Id="rId8" Type="http://schemas.openxmlformats.org/officeDocument/2006/relationships/image" Target="../media/image5.emf"/><Relationship Id="rId9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438231"/>
            <a:ext cx="9058594" cy="2031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solidFill>
                  <a:srgbClr val="EB0000"/>
                </a:solidFill>
                <a:latin typeface="Calibri"/>
                <a:cs typeface="Calibri"/>
              </a:rPr>
              <a:t>Entanglement Area Law (from Heat Capacity)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3375" y="2906889"/>
            <a:ext cx="8477250" cy="3951111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None/>
            </a:pPr>
            <a:r>
              <a:rPr lang="en-GB" sz="3300" dirty="0" smtClean="0">
                <a:solidFill>
                  <a:srgbClr val="000090"/>
                </a:solidFill>
                <a:latin typeface="Calibri"/>
                <a:cs typeface="Calibri"/>
              </a:rPr>
              <a:t>Fernando </a:t>
            </a:r>
            <a:r>
              <a:rPr lang="en-GB" sz="3300" dirty="0">
                <a:solidFill>
                  <a:srgbClr val="000090"/>
                </a:solidFill>
                <a:latin typeface="Calibri"/>
                <a:cs typeface="Calibri"/>
              </a:rPr>
              <a:t>G.S.L. </a:t>
            </a:r>
            <a:r>
              <a:rPr lang="en-GB" sz="3300" dirty="0" smtClean="0">
                <a:solidFill>
                  <a:srgbClr val="000090"/>
                </a:solidFill>
                <a:latin typeface="Calibri"/>
                <a:cs typeface="Calibri"/>
              </a:rPr>
              <a:t>Brand</a:t>
            </a:r>
            <a:r>
              <a:rPr lang="en-US" sz="3300" dirty="0" err="1" smtClean="0">
                <a:solidFill>
                  <a:srgbClr val="000090"/>
                </a:solidFill>
                <a:latin typeface="Calibri"/>
                <a:cs typeface="Calibri"/>
              </a:rPr>
              <a:t>ão</a:t>
            </a:r>
            <a:endParaRPr lang="en-US" sz="3300" dirty="0" smtClean="0">
              <a:latin typeface="Arial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500" dirty="0" smtClean="0">
                <a:latin typeface="Calibri"/>
                <a:cs typeface="Calibri"/>
              </a:rPr>
              <a:t>University College London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2500" dirty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200" dirty="0" smtClean="0">
                <a:latin typeface="Calibri"/>
                <a:cs typeface="Calibri"/>
              </a:rPr>
              <a:t>Based on joint work arXiv:1410.XXXX with</a:t>
            </a:r>
          </a:p>
          <a:p>
            <a:pPr marL="0" indent="0" algn="ctr">
              <a:buNone/>
            </a:pPr>
            <a:r>
              <a:rPr lang="en-GB" sz="3300" dirty="0" smtClean="0">
                <a:solidFill>
                  <a:srgbClr val="000090"/>
                </a:solidFill>
                <a:cs typeface="Calibri"/>
              </a:rPr>
              <a:t>Marcus Cramer</a:t>
            </a:r>
            <a:endParaRPr lang="en-US" sz="3300" dirty="0">
              <a:latin typeface="Arial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500" dirty="0" smtClean="0">
                <a:latin typeface="Calibri"/>
                <a:cs typeface="Calibri"/>
              </a:rPr>
              <a:t>University</a:t>
            </a:r>
            <a:r>
              <a:rPr lang="en-US" sz="2500" dirty="0">
                <a:latin typeface="Calibri"/>
                <a:cs typeface="Calibri"/>
              </a:rPr>
              <a:t> </a:t>
            </a:r>
            <a:r>
              <a:rPr lang="en-US" sz="2500" dirty="0" smtClean="0">
                <a:latin typeface="Calibri"/>
                <a:cs typeface="Calibri"/>
              </a:rPr>
              <a:t>of Ulm</a:t>
            </a:r>
            <a:endParaRPr lang="en-US" sz="10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0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900" dirty="0">
              <a:solidFill>
                <a:srgbClr val="000090"/>
              </a:solidFill>
              <a:cs typeface="Calibri"/>
            </a:endParaRPr>
          </a:p>
          <a:p>
            <a:pPr marL="0" indent="0" algn="ctr">
              <a:buNone/>
            </a:pPr>
            <a:endParaRPr lang="en-US" sz="1300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1300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1300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900" dirty="0" smtClean="0">
                <a:latin typeface="Calibri"/>
                <a:cs typeface="Calibri"/>
              </a:rPr>
              <a:t>Isfahan, September 2014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0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Relevance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111" y="2101280"/>
            <a:ext cx="7196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0000FF"/>
                </a:solidFill>
              </a:rPr>
              <a:t>1D:</a:t>
            </a:r>
            <a:endParaRPr lang="en-US" sz="27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9333" y="1762614"/>
            <a:ext cx="2187222" cy="1439332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06221" y="1931947"/>
            <a:ext cx="1707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Area Law</a:t>
            </a:r>
          </a:p>
          <a:p>
            <a:r>
              <a:rPr lang="en-US" sz="2500" dirty="0" smtClean="0"/>
              <a:t>S</a:t>
            </a:r>
            <a:r>
              <a:rPr lang="en-US" sz="2500" baseline="-25000" dirty="0" smtClean="0"/>
              <a:t>α</a:t>
            </a:r>
            <a:r>
              <a:rPr lang="en-US" sz="2500" dirty="0" smtClean="0"/>
              <a:t>,  α &lt; 1</a:t>
            </a:r>
            <a:endParaRPr lang="en-US" sz="2500" dirty="0"/>
          </a:p>
        </p:txBody>
      </p:sp>
      <p:sp>
        <p:nvSpPr>
          <p:cNvPr id="20" name="Right Arrow 19"/>
          <p:cNvSpPr/>
          <p:nvPr/>
        </p:nvSpPr>
        <p:spPr>
          <a:xfrm>
            <a:off x="3824111" y="2101280"/>
            <a:ext cx="1538111" cy="5078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542844" y="1762613"/>
            <a:ext cx="2655712" cy="1439333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5542844" y="1792562"/>
            <a:ext cx="271215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Good Classical</a:t>
            </a:r>
          </a:p>
          <a:p>
            <a:pPr algn="ctr"/>
            <a:r>
              <a:rPr lang="en-US" sz="2700" dirty="0" smtClean="0"/>
              <a:t>Description</a:t>
            </a:r>
          </a:p>
          <a:p>
            <a:pPr algn="ctr"/>
            <a:r>
              <a:rPr lang="en-US" sz="2700" dirty="0" smtClean="0"/>
              <a:t>(MPS)</a:t>
            </a:r>
          </a:p>
        </p:txBody>
      </p:sp>
      <p:pic>
        <p:nvPicPr>
          <p:cNvPr id="22" name="Picture 21" descr="latex-image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72" y="3476744"/>
            <a:ext cx="3795888" cy="722097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522111" y="3581990"/>
            <a:ext cx="392288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/>
              <a:t>Renyi</a:t>
            </a:r>
            <a:r>
              <a:rPr lang="en-US" sz="2700" dirty="0" smtClean="0"/>
              <a:t> Entropies:</a:t>
            </a:r>
          </a:p>
          <a:p>
            <a:endParaRPr lang="en-US" sz="2700" b="1" dirty="0">
              <a:solidFill>
                <a:srgbClr val="0000FF"/>
              </a:solidFill>
            </a:endParaRPr>
          </a:p>
          <a:p>
            <a:r>
              <a:rPr lang="en-US" sz="2700" dirty="0" smtClean="0">
                <a:solidFill>
                  <a:srgbClr val="000000"/>
                </a:solidFill>
              </a:rPr>
              <a:t>Matrix-Product-State:</a:t>
            </a:r>
            <a:endParaRPr lang="en-US" sz="2700" dirty="0">
              <a:solidFill>
                <a:srgbClr val="000000"/>
              </a:solidFill>
            </a:endParaRPr>
          </a:p>
        </p:txBody>
      </p:sp>
      <p:pic>
        <p:nvPicPr>
          <p:cNvPr id="23" name="Picture 22" descr="latex-image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72" y="4446410"/>
            <a:ext cx="4804128" cy="687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5222" y="2613944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(FNW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91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Vid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04)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4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Relevance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111" y="2101280"/>
            <a:ext cx="7196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0000FF"/>
                </a:solidFill>
              </a:rPr>
              <a:t>1D:</a:t>
            </a:r>
            <a:endParaRPr lang="en-US" sz="27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9333" y="1762614"/>
            <a:ext cx="2187222" cy="1439332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06221" y="1931947"/>
            <a:ext cx="1707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Area Law</a:t>
            </a:r>
          </a:p>
          <a:p>
            <a:r>
              <a:rPr lang="en-US" sz="2500" dirty="0" smtClean="0"/>
              <a:t>S</a:t>
            </a:r>
            <a:r>
              <a:rPr lang="en-US" sz="2500" baseline="-25000" dirty="0" smtClean="0"/>
              <a:t>α</a:t>
            </a:r>
            <a:r>
              <a:rPr lang="en-US" sz="2500" dirty="0" smtClean="0"/>
              <a:t>,  α &lt; 1</a:t>
            </a:r>
            <a:endParaRPr lang="en-US" sz="2500" dirty="0"/>
          </a:p>
        </p:txBody>
      </p:sp>
      <p:sp>
        <p:nvSpPr>
          <p:cNvPr id="20" name="Right Arrow 19"/>
          <p:cNvSpPr/>
          <p:nvPr/>
        </p:nvSpPr>
        <p:spPr>
          <a:xfrm>
            <a:off x="3824111" y="2101280"/>
            <a:ext cx="1538111" cy="5078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542844" y="1762613"/>
            <a:ext cx="2655712" cy="1439333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5542844" y="1792562"/>
            <a:ext cx="271215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Good Classical</a:t>
            </a:r>
          </a:p>
          <a:p>
            <a:pPr algn="ctr"/>
            <a:r>
              <a:rPr lang="en-US" sz="2700" dirty="0" smtClean="0"/>
              <a:t>Description</a:t>
            </a:r>
          </a:p>
          <a:p>
            <a:pPr algn="ctr"/>
            <a:r>
              <a:rPr lang="en-US" sz="2700" dirty="0" smtClean="0"/>
              <a:t>(MPS)</a:t>
            </a:r>
          </a:p>
        </p:txBody>
      </p:sp>
      <p:pic>
        <p:nvPicPr>
          <p:cNvPr id="22" name="Picture 21" descr="latex-image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72" y="3476744"/>
            <a:ext cx="3795888" cy="722097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522111" y="3581990"/>
            <a:ext cx="392288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/>
              <a:t>Renyi</a:t>
            </a:r>
            <a:r>
              <a:rPr lang="en-US" sz="2700" dirty="0" smtClean="0"/>
              <a:t> Entropies:</a:t>
            </a:r>
          </a:p>
          <a:p>
            <a:endParaRPr lang="en-US" sz="2700" b="1" dirty="0">
              <a:solidFill>
                <a:srgbClr val="0000FF"/>
              </a:solidFill>
            </a:endParaRPr>
          </a:p>
          <a:p>
            <a:r>
              <a:rPr lang="en-US" sz="2700" dirty="0" smtClean="0">
                <a:solidFill>
                  <a:srgbClr val="000000"/>
                </a:solidFill>
              </a:rPr>
              <a:t>Matrix-Product-State:</a:t>
            </a:r>
            <a:endParaRPr lang="en-US" sz="2700" dirty="0">
              <a:solidFill>
                <a:srgbClr val="000000"/>
              </a:solidFill>
            </a:endParaRPr>
          </a:p>
        </p:txBody>
      </p:sp>
      <p:pic>
        <p:nvPicPr>
          <p:cNvPr id="23" name="Picture 22" descr="latex-image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72" y="4446410"/>
            <a:ext cx="4804128" cy="687501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522110" y="5311524"/>
            <a:ext cx="8128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0000FF"/>
                </a:solidFill>
              </a:rPr>
              <a:t>&gt; 1D:   </a:t>
            </a:r>
            <a:r>
              <a:rPr lang="en-US" sz="3000" dirty="0" smtClean="0">
                <a:solidFill>
                  <a:srgbClr val="FF0000"/>
                </a:solidFill>
              </a:rPr>
              <a:t>????   </a:t>
            </a:r>
          </a:p>
          <a:p>
            <a:r>
              <a:rPr lang="en-US" sz="2700" dirty="0" smtClean="0">
                <a:solidFill>
                  <a:srgbClr val="000000"/>
                </a:solidFill>
              </a:rPr>
              <a:t>            (appears to be connected with good tensor </a:t>
            </a:r>
          </a:p>
          <a:p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smtClean="0">
                <a:solidFill>
                  <a:srgbClr val="000000"/>
                </a:solidFill>
              </a:rPr>
              <a:t>               network description; e.g. PEPS, MERA)</a:t>
            </a:r>
            <a:endParaRPr lang="en-US" sz="27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5222" y="2613944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(FNW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91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Vid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04)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9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Previous Work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445" y="1579170"/>
            <a:ext cx="80715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</a:t>
            </a:r>
            <a:r>
              <a:rPr lang="en-US" dirty="0" err="1" smtClean="0">
                <a:solidFill>
                  <a:srgbClr val="000090"/>
                </a:solidFill>
              </a:rPr>
              <a:t>Bekenstein</a:t>
            </a:r>
            <a:r>
              <a:rPr lang="en-US" dirty="0" smtClean="0">
                <a:solidFill>
                  <a:srgbClr val="000090"/>
                </a:solidFill>
              </a:rPr>
              <a:t> ‘73, </a:t>
            </a:r>
            <a:r>
              <a:rPr lang="en-US" dirty="0" err="1" smtClean="0">
                <a:solidFill>
                  <a:srgbClr val="000090"/>
                </a:solidFill>
              </a:rPr>
              <a:t>Bombelli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i="1" dirty="0" smtClean="0">
                <a:solidFill>
                  <a:srgbClr val="000090"/>
                </a:solidFill>
              </a:rPr>
              <a:t>et al </a:t>
            </a:r>
            <a:r>
              <a:rPr lang="en-US" dirty="0" smtClean="0">
                <a:solidFill>
                  <a:srgbClr val="000090"/>
                </a:solidFill>
              </a:rPr>
              <a:t>‘86, ….) </a:t>
            </a:r>
          </a:p>
          <a:p>
            <a:r>
              <a:rPr lang="en-US" sz="2200" dirty="0" smtClean="0"/>
              <a:t>Black hole entropy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rgbClr val="000090"/>
                </a:solidFill>
              </a:rPr>
              <a:t>(Vidal </a:t>
            </a:r>
            <a:r>
              <a:rPr lang="en-US" i="1" dirty="0" smtClean="0">
                <a:solidFill>
                  <a:srgbClr val="000090"/>
                </a:solidFill>
              </a:rPr>
              <a:t>et al </a:t>
            </a:r>
            <a:r>
              <a:rPr lang="en-US" dirty="0" smtClean="0">
                <a:solidFill>
                  <a:srgbClr val="000090"/>
                </a:solidFill>
              </a:rPr>
              <a:t>‘03, </a:t>
            </a:r>
            <a:r>
              <a:rPr lang="en-US" dirty="0" err="1" smtClean="0">
                <a:solidFill>
                  <a:srgbClr val="000090"/>
                </a:solidFill>
              </a:rPr>
              <a:t>Plenio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i="1" dirty="0" smtClean="0">
                <a:solidFill>
                  <a:srgbClr val="000090"/>
                </a:solidFill>
              </a:rPr>
              <a:t>et al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05, …) </a:t>
            </a:r>
          </a:p>
          <a:p>
            <a:r>
              <a:rPr lang="en-US" sz="2200" dirty="0" err="1" smtClean="0">
                <a:solidFill>
                  <a:srgbClr val="000000"/>
                </a:solidFill>
              </a:rPr>
              <a:t>Integrable</a:t>
            </a:r>
            <a:r>
              <a:rPr lang="en-US" sz="2200" dirty="0" smtClean="0">
                <a:solidFill>
                  <a:srgbClr val="000000"/>
                </a:solidFill>
              </a:rPr>
              <a:t> quasi-free </a:t>
            </a:r>
            <a:r>
              <a:rPr lang="en-US" sz="2200" dirty="0" err="1" smtClean="0">
                <a:solidFill>
                  <a:srgbClr val="000000"/>
                </a:solidFill>
              </a:rPr>
              <a:t>bosonic</a:t>
            </a:r>
            <a:r>
              <a:rPr lang="en-US" sz="2200" dirty="0" smtClean="0">
                <a:solidFill>
                  <a:srgbClr val="000000"/>
                </a:solidFill>
              </a:rPr>
              <a:t> systems and spin systems</a:t>
            </a:r>
          </a:p>
          <a:p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see Rev. Mod. Phys. </a:t>
            </a:r>
            <a:r>
              <a:rPr lang="en-US" dirty="0" smtClean="0">
                <a:solidFill>
                  <a:srgbClr val="000090"/>
                </a:solidFill>
              </a:rPr>
              <a:t>(</a:t>
            </a:r>
            <a:r>
              <a:rPr lang="en-US" dirty="0" err="1" smtClean="0">
                <a:solidFill>
                  <a:srgbClr val="000090"/>
                </a:solidFill>
              </a:rPr>
              <a:t>Eisert</a:t>
            </a:r>
            <a:r>
              <a:rPr lang="en-US" dirty="0" smtClean="0">
                <a:solidFill>
                  <a:srgbClr val="000090"/>
                </a:solidFill>
              </a:rPr>
              <a:t>, Cramer, </a:t>
            </a:r>
            <a:r>
              <a:rPr lang="en-US" dirty="0" err="1" smtClean="0">
                <a:solidFill>
                  <a:srgbClr val="000090"/>
                </a:solidFill>
              </a:rPr>
              <a:t>Plenio</a:t>
            </a:r>
            <a:r>
              <a:rPr lang="en-US" dirty="0" smtClean="0">
                <a:solidFill>
                  <a:srgbClr val="000090"/>
                </a:solidFill>
              </a:rPr>
              <a:t> ‘10) </a:t>
            </a:r>
          </a:p>
          <a:p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546272" y="3021812"/>
            <a:ext cx="4727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5655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Previous Work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445" y="1579170"/>
            <a:ext cx="80715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</a:t>
            </a:r>
            <a:r>
              <a:rPr lang="en-US" dirty="0" err="1" smtClean="0">
                <a:solidFill>
                  <a:srgbClr val="000090"/>
                </a:solidFill>
              </a:rPr>
              <a:t>Bekenstein</a:t>
            </a:r>
            <a:r>
              <a:rPr lang="en-US" dirty="0" smtClean="0">
                <a:solidFill>
                  <a:srgbClr val="000090"/>
                </a:solidFill>
              </a:rPr>
              <a:t> ‘73, </a:t>
            </a:r>
            <a:r>
              <a:rPr lang="en-US" dirty="0" err="1" smtClean="0">
                <a:solidFill>
                  <a:srgbClr val="000090"/>
                </a:solidFill>
              </a:rPr>
              <a:t>Bombelli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i="1" dirty="0" smtClean="0">
                <a:solidFill>
                  <a:srgbClr val="000090"/>
                </a:solidFill>
              </a:rPr>
              <a:t>et al </a:t>
            </a:r>
            <a:r>
              <a:rPr lang="en-US" dirty="0" smtClean="0">
                <a:solidFill>
                  <a:srgbClr val="000090"/>
                </a:solidFill>
              </a:rPr>
              <a:t>‘86, ….) </a:t>
            </a:r>
          </a:p>
          <a:p>
            <a:r>
              <a:rPr lang="en-US" sz="2200" dirty="0" smtClean="0"/>
              <a:t>Black hole entropy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rgbClr val="000090"/>
                </a:solidFill>
              </a:rPr>
              <a:t>(Vidal </a:t>
            </a:r>
            <a:r>
              <a:rPr lang="en-US" i="1" dirty="0" smtClean="0">
                <a:solidFill>
                  <a:srgbClr val="000090"/>
                </a:solidFill>
              </a:rPr>
              <a:t>et al </a:t>
            </a:r>
            <a:r>
              <a:rPr lang="en-US" dirty="0" smtClean="0">
                <a:solidFill>
                  <a:srgbClr val="000090"/>
                </a:solidFill>
              </a:rPr>
              <a:t>‘03, </a:t>
            </a:r>
            <a:r>
              <a:rPr lang="en-US" dirty="0" err="1" smtClean="0">
                <a:solidFill>
                  <a:srgbClr val="000090"/>
                </a:solidFill>
              </a:rPr>
              <a:t>Plenio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i="1" dirty="0" smtClean="0">
                <a:solidFill>
                  <a:srgbClr val="000090"/>
                </a:solidFill>
              </a:rPr>
              <a:t>et al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05, …) </a:t>
            </a:r>
          </a:p>
          <a:p>
            <a:r>
              <a:rPr lang="en-US" sz="2200" dirty="0" err="1" smtClean="0">
                <a:solidFill>
                  <a:srgbClr val="000000"/>
                </a:solidFill>
              </a:rPr>
              <a:t>Integrable</a:t>
            </a:r>
            <a:r>
              <a:rPr lang="en-US" sz="2200" dirty="0" smtClean="0">
                <a:solidFill>
                  <a:srgbClr val="000000"/>
                </a:solidFill>
              </a:rPr>
              <a:t> quasi-free </a:t>
            </a:r>
            <a:r>
              <a:rPr lang="en-US" sz="2200" dirty="0" err="1" smtClean="0">
                <a:solidFill>
                  <a:srgbClr val="000000"/>
                </a:solidFill>
              </a:rPr>
              <a:t>bosonic</a:t>
            </a:r>
            <a:r>
              <a:rPr lang="en-US" sz="2200" dirty="0" smtClean="0">
                <a:solidFill>
                  <a:srgbClr val="000000"/>
                </a:solidFill>
              </a:rPr>
              <a:t> systems and spin systems</a:t>
            </a:r>
          </a:p>
          <a:p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see Rev. Mod. Phys. </a:t>
            </a:r>
            <a:r>
              <a:rPr lang="en-US" dirty="0" smtClean="0">
                <a:solidFill>
                  <a:srgbClr val="000090"/>
                </a:solidFill>
              </a:rPr>
              <a:t>(</a:t>
            </a:r>
            <a:r>
              <a:rPr lang="en-US" dirty="0" err="1" smtClean="0">
                <a:solidFill>
                  <a:srgbClr val="000090"/>
                </a:solidFill>
              </a:rPr>
              <a:t>Eisert</a:t>
            </a:r>
            <a:r>
              <a:rPr lang="en-US" dirty="0" smtClean="0">
                <a:solidFill>
                  <a:srgbClr val="000090"/>
                </a:solidFill>
              </a:rPr>
              <a:t>, Cramer, </a:t>
            </a:r>
            <a:r>
              <a:rPr lang="en-US" dirty="0" err="1" smtClean="0">
                <a:solidFill>
                  <a:srgbClr val="000090"/>
                </a:solidFill>
              </a:rPr>
              <a:t>Plenio</a:t>
            </a:r>
            <a:r>
              <a:rPr lang="en-US" dirty="0" smtClean="0">
                <a:solidFill>
                  <a:srgbClr val="000090"/>
                </a:solidFill>
              </a:rPr>
              <a:t> ‘10) </a:t>
            </a:r>
          </a:p>
          <a:p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445" y="4180417"/>
            <a:ext cx="905859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0000FF"/>
                </a:solidFill>
              </a:rPr>
              <a:t>2</a:t>
            </a:r>
            <a:r>
              <a:rPr lang="en-US" sz="2700" b="1" baseline="30000" dirty="0" smtClean="0">
                <a:solidFill>
                  <a:srgbClr val="0000FF"/>
                </a:solidFill>
              </a:rPr>
              <a:t>nd</a:t>
            </a:r>
            <a:r>
              <a:rPr lang="en-US" sz="2700" b="1" dirty="0" smtClean="0">
                <a:solidFill>
                  <a:srgbClr val="0000FF"/>
                </a:solidFill>
              </a:rPr>
              <a:t> guess:  </a:t>
            </a:r>
            <a:r>
              <a:rPr lang="en-US" sz="2700" dirty="0" smtClean="0"/>
              <a:t>Area Law holds for</a:t>
            </a:r>
          </a:p>
          <a:p>
            <a:endParaRPr lang="en-US" sz="1000" dirty="0" smtClean="0"/>
          </a:p>
          <a:p>
            <a:endParaRPr lang="en-US" sz="100" dirty="0"/>
          </a:p>
          <a:p>
            <a:pPr marL="514350" indent="-514350">
              <a:buAutoNum type="arabicPeriod"/>
            </a:pPr>
            <a:r>
              <a:rPr lang="en-US" sz="2500" dirty="0" err="1"/>
              <a:t>G</a:t>
            </a:r>
            <a:r>
              <a:rPr lang="en-US" sz="2500" dirty="0" err="1" smtClean="0"/>
              <a:t>roundstates</a:t>
            </a:r>
            <a:r>
              <a:rPr lang="en-US" sz="2500" dirty="0" smtClean="0"/>
              <a:t> of gapped Hamiltonians</a:t>
            </a:r>
          </a:p>
          <a:p>
            <a:endParaRPr lang="en-US" sz="1000" dirty="0" smtClean="0"/>
          </a:p>
          <a:p>
            <a:pPr marL="514350" indent="-514350">
              <a:buAutoNum type="arabicPeriod" startAt="2"/>
            </a:pPr>
            <a:r>
              <a:rPr lang="en-US" sz="2500" dirty="0" smtClean="0"/>
              <a:t>Any state with finite correlation length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546272" y="3021812"/>
            <a:ext cx="4727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56661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Gapped Models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049" y="1623999"/>
            <a:ext cx="777522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3366FF"/>
                </a:solidFill>
              </a:rPr>
              <a:t>Def</a:t>
            </a:r>
            <a:r>
              <a:rPr lang="en-US" sz="2400" b="1" dirty="0" smtClean="0">
                <a:solidFill>
                  <a:srgbClr val="3366FF"/>
                </a:solidFill>
              </a:rPr>
              <a:t>:  </a:t>
            </a:r>
          </a:p>
          <a:p>
            <a:r>
              <a:rPr lang="en-US" sz="2400" dirty="0" smtClean="0"/>
              <a:t>(gap)</a:t>
            </a:r>
          </a:p>
          <a:p>
            <a:endParaRPr lang="en-US" sz="1000" dirty="0"/>
          </a:p>
          <a:p>
            <a:r>
              <a:rPr lang="en-US" sz="2400" dirty="0" smtClean="0"/>
              <a:t>(gapped model)   {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} gapped if  </a:t>
            </a:r>
            <a:endParaRPr lang="en-US" sz="2400" dirty="0"/>
          </a:p>
        </p:txBody>
      </p:sp>
      <p:pic>
        <p:nvPicPr>
          <p:cNvPr id="7" name="Picture 6" descr="latex-image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33" y="2085664"/>
            <a:ext cx="3644900" cy="342287"/>
          </a:xfrm>
          <a:prstGeom prst="rect">
            <a:avLst/>
          </a:prstGeom>
        </p:spPr>
      </p:pic>
      <p:pic>
        <p:nvPicPr>
          <p:cNvPr id="9" name="Picture 8" descr="latex-image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67" y="2603861"/>
            <a:ext cx="4016728" cy="3743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7049" y="1624000"/>
            <a:ext cx="8353779" cy="1482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6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Gapped Models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049" y="1623999"/>
            <a:ext cx="777522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3366FF"/>
                </a:solidFill>
              </a:rPr>
              <a:t>Def</a:t>
            </a:r>
            <a:r>
              <a:rPr lang="en-US" sz="2400" b="1" dirty="0" smtClean="0">
                <a:solidFill>
                  <a:srgbClr val="3366FF"/>
                </a:solidFill>
              </a:rPr>
              <a:t>:  </a:t>
            </a:r>
          </a:p>
          <a:p>
            <a:r>
              <a:rPr lang="en-US" sz="2400" dirty="0" smtClean="0"/>
              <a:t>(gap)</a:t>
            </a:r>
          </a:p>
          <a:p>
            <a:endParaRPr lang="en-US" sz="1000" dirty="0"/>
          </a:p>
          <a:p>
            <a:r>
              <a:rPr lang="en-US" sz="2400" dirty="0" smtClean="0"/>
              <a:t>(gapped model)   {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} gapped if  </a:t>
            </a:r>
            <a:endParaRPr lang="en-US" sz="2400" dirty="0"/>
          </a:p>
        </p:txBody>
      </p:sp>
      <p:pic>
        <p:nvPicPr>
          <p:cNvPr id="7" name="Picture 6" descr="latex-image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33" y="2085664"/>
            <a:ext cx="3644900" cy="342287"/>
          </a:xfrm>
          <a:prstGeom prst="rect">
            <a:avLst/>
          </a:prstGeom>
        </p:spPr>
      </p:pic>
      <p:pic>
        <p:nvPicPr>
          <p:cNvPr id="9" name="Picture 8" descr="latex-image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67" y="2603861"/>
            <a:ext cx="4016728" cy="3743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7049" y="1624000"/>
            <a:ext cx="8353779" cy="1482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9764" y="4711836"/>
            <a:ext cx="1340557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4795" y="4824725"/>
            <a:ext cx="7104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gap</a:t>
            </a:r>
            <a:endParaRPr lang="en-US" sz="2500" dirty="0"/>
          </a:p>
        </p:txBody>
      </p:sp>
      <p:sp>
        <p:nvSpPr>
          <p:cNvPr id="13" name="Rectangle 12"/>
          <p:cNvSpPr/>
          <p:nvPr/>
        </p:nvSpPr>
        <p:spPr>
          <a:xfrm>
            <a:off x="2645083" y="3676623"/>
            <a:ext cx="2478615" cy="919773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45083" y="3734622"/>
            <a:ext cx="2509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finite</a:t>
            </a:r>
          </a:p>
          <a:p>
            <a:pPr algn="ctr"/>
            <a:r>
              <a:rPr lang="en-US" sz="2500" dirty="0"/>
              <a:t>c</a:t>
            </a:r>
            <a:r>
              <a:rPr lang="en-US" sz="2500" dirty="0" smtClean="0"/>
              <a:t>orrelation length</a:t>
            </a:r>
          </a:p>
        </p:txBody>
      </p:sp>
      <p:sp>
        <p:nvSpPr>
          <p:cNvPr id="17" name="Right Arrow 16"/>
          <p:cNvSpPr/>
          <p:nvPr/>
        </p:nvSpPr>
        <p:spPr>
          <a:xfrm rot="19647922">
            <a:off x="1488789" y="4190727"/>
            <a:ext cx="1100667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34815" y="3923534"/>
            <a:ext cx="128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(Has ‘04)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21" name="Picture 20" descr="latex-image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27" y="3803084"/>
            <a:ext cx="3492501" cy="65137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94767" y="5122333"/>
            <a:ext cx="921455" cy="6208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41544" y="5461000"/>
            <a:ext cx="921455" cy="903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63892" y="5180140"/>
            <a:ext cx="381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</a:t>
            </a:r>
            <a:endParaRPr lang="en-US" sz="2500" dirty="0"/>
          </a:p>
        </p:txBody>
      </p:sp>
      <p:sp>
        <p:nvSpPr>
          <p:cNvPr id="24" name="TextBox 23"/>
          <p:cNvSpPr txBox="1"/>
          <p:nvPr/>
        </p:nvSpPr>
        <p:spPr>
          <a:xfrm>
            <a:off x="8111772" y="5653195"/>
            <a:ext cx="381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B</a:t>
            </a:r>
          </a:p>
        </p:txBody>
      </p:sp>
      <p:cxnSp>
        <p:nvCxnSpPr>
          <p:cNvPr id="8" name="Straight Arrow Connector 7"/>
          <p:cNvCxnSpPr>
            <a:endCxn id="22" idx="2"/>
          </p:cNvCxnSpPr>
          <p:nvPr/>
        </p:nvCxnSpPr>
        <p:spPr>
          <a:xfrm>
            <a:off x="5616222" y="5556250"/>
            <a:ext cx="2225322" cy="3563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515556" y="4824725"/>
            <a:ext cx="4365272" cy="1863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3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Gapped Models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049" y="1623999"/>
            <a:ext cx="777522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3366FF"/>
                </a:solidFill>
              </a:rPr>
              <a:t>Def</a:t>
            </a:r>
            <a:r>
              <a:rPr lang="en-US" sz="2400" b="1" dirty="0" smtClean="0">
                <a:solidFill>
                  <a:srgbClr val="3366FF"/>
                </a:solidFill>
              </a:rPr>
              <a:t>:  </a:t>
            </a:r>
          </a:p>
          <a:p>
            <a:r>
              <a:rPr lang="en-US" sz="2400" dirty="0" smtClean="0"/>
              <a:t>(gap)</a:t>
            </a:r>
          </a:p>
          <a:p>
            <a:endParaRPr lang="en-US" sz="1000" dirty="0"/>
          </a:p>
          <a:p>
            <a:r>
              <a:rPr lang="en-US" sz="2400" dirty="0" smtClean="0"/>
              <a:t>(gapped model)   {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} gapped if  </a:t>
            </a:r>
            <a:endParaRPr lang="en-US" sz="2400" dirty="0"/>
          </a:p>
        </p:txBody>
      </p:sp>
      <p:pic>
        <p:nvPicPr>
          <p:cNvPr id="7" name="Picture 6" descr="latex-image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33" y="2085664"/>
            <a:ext cx="3644900" cy="342287"/>
          </a:xfrm>
          <a:prstGeom prst="rect">
            <a:avLst/>
          </a:prstGeom>
        </p:spPr>
      </p:pic>
      <p:pic>
        <p:nvPicPr>
          <p:cNvPr id="9" name="Picture 8" descr="latex-image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67" y="2603861"/>
            <a:ext cx="4016728" cy="3743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7049" y="1624000"/>
            <a:ext cx="8353779" cy="1482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9764" y="4711836"/>
            <a:ext cx="1340557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4795" y="4824725"/>
            <a:ext cx="7104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gap</a:t>
            </a:r>
            <a:endParaRPr lang="en-US" sz="2500" dirty="0"/>
          </a:p>
        </p:txBody>
      </p:sp>
      <p:sp>
        <p:nvSpPr>
          <p:cNvPr id="13" name="Rectangle 12"/>
          <p:cNvSpPr/>
          <p:nvPr/>
        </p:nvSpPr>
        <p:spPr>
          <a:xfrm>
            <a:off x="2645083" y="3676623"/>
            <a:ext cx="2478615" cy="919773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45083" y="3734622"/>
            <a:ext cx="2509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finite</a:t>
            </a:r>
          </a:p>
          <a:p>
            <a:pPr algn="ctr"/>
            <a:r>
              <a:rPr lang="en-US" sz="2500" dirty="0"/>
              <a:t>c</a:t>
            </a:r>
            <a:r>
              <a:rPr lang="en-US" sz="2500" dirty="0" smtClean="0"/>
              <a:t>orrelation length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14389" y="5663468"/>
            <a:ext cx="2540003" cy="919773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14389" y="5721467"/>
            <a:ext cx="2509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Exponential small</a:t>
            </a:r>
          </a:p>
          <a:p>
            <a:pPr algn="ctr"/>
            <a:r>
              <a:rPr lang="en-US" sz="2500" dirty="0"/>
              <a:t>h</a:t>
            </a:r>
            <a:r>
              <a:rPr lang="en-US" sz="2500" dirty="0" smtClean="0"/>
              <a:t>eat capacity</a:t>
            </a:r>
          </a:p>
        </p:txBody>
      </p:sp>
      <p:sp>
        <p:nvSpPr>
          <p:cNvPr id="17" name="Right Arrow 16"/>
          <p:cNvSpPr/>
          <p:nvPr/>
        </p:nvSpPr>
        <p:spPr>
          <a:xfrm rot="19647922">
            <a:off x="1488789" y="4190727"/>
            <a:ext cx="1100667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34815" y="3923534"/>
            <a:ext cx="128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(Has ‘04)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2009055">
            <a:off x="1488790" y="5574965"/>
            <a:ext cx="1100667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4795" y="5810352"/>
            <a:ext cx="1643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(expectation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no proof)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23" name="Picture 22" descr="latex-image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78" y="5696586"/>
            <a:ext cx="2695222" cy="873624"/>
          </a:xfrm>
          <a:prstGeom prst="rect">
            <a:avLst/>
          </a:prstGeom>
        </p:spPr>
      </p:pic>
      <p:pic>
        <p:nvPicPr>
          <p:cNvPr id="22" name="Picture 21" descr="latex-image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27" y="3803084"/>
            <a:ext cx="3492501" cy="6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7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787" y="2578546"/>
            <a:ext cx="1340557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4818" y="2691435"/>
            <a:ext cx="7104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gap</a:t>
            </a:r>
            <a:endParaRPr lang="en-US" sz="2500" dirty="0"/>
          </a:p>
        </p:txBody>
      </p:sp>
      <p:sp>
        <p:nvSpPr>
          <p:cNvPr id="11" name="Right Arrow 10"/>
          <p:cNvSpPr/>
          <p:nvPr/>
        </p:nvSpPr>
        <p:spPr>
          <a:xfrm>
            <a:off x="1710577" y="2750884"/>
            <a:ext cx="809976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29474" y="2250412"/>
            <a:ext cx="1760055" cy="1304494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29474" y="2286020"/>
            <a:ext cx="17600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finite</a:t>
            </a:r>
          </a:p>
          <a:p>
            <a:pPr algn="ctr"/>
            <a:r>
              <a:rPr lang="en-US" sz="2500" dirty="0"/>
              <a:t>c</a:t>
            </a:r>
            <a:r>
              <a:rPr lang="en-US" sz="2500" dirty="0" smtClean="0"/>
              <a:t>orrelation </a:t>
            </a:r>
          </a:p>
          <a:p>
            <a:pPr algn="ctr"/>
            <a:r>
              <a:rPr lang="en-US" sz="2500" dirty="0" smtClean="0"/>
              <a:t>length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95133" y="2578546"/>
            <a:ext cx="1261224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95133" y="2691435"/>
            <a:ext cx="1374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</a:t>
            </a:r>
            <a:r>
              <a:rPr lang="en-US" sz="2500" dirty="0" smtClean="0"/>
              <a:t>rea law</a:t>
            </a:r>
            <a:endParaRPr lang="en-US" sz="2500" dirty="0"/>
          </a:p>
        </p:txBody>
      </p:sp>
      <p:sp>
        <p:nvSpPr>
          <p:cNvPr id="17" name="Right Arrow 16"/>
          <p:cNvSpPr/>
          <p:nvPr/>
        </p:nvSpPr>
        <p:spPr>
          <a:xfrm>
            <a:off x="6869245" y="2750884"/>
            <a:ext cx="901700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79911" y="2578546"/>
            <a:ext cx="1261224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19800" y="2691435"/>
            <a:ext cx="9225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MPS</a:t>
            </a:r>
            <a:endParaRPr lang="en-US" sz="2500" dirty="0"/>
          </a:p>
        </p:txBody>
      </p:sp>
      <p:sp>
        <p:nvSpPr>
          <p:cNvPr id="20" name="TextBox 19"/>
          <p:cNvSpPr txBox="1"/>
          <p:nvPr/>
        </p:nvSpPr>
        <p:spPr>
          <a:xfrm>
            <a:off x="1610344" y="3100189"/>
            <a:ext cx="128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(Has ‘04)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5245" y="3068704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(FNW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91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Vid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04)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6568" y="3382701"/>
            <a:ext cx="122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&lt; O(1/</a:t>
            </a:r>
            <a:r>
              <a:rPr lang="en-US" dirty="0" err="1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7621" y="3967946"/>
            <a:ext cx="75349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Intuition: </a:t>
            </a:r>
            <a:r>
              <a:rPr lang="en-US" sz="2500" dirty="0" smtClean="0"/>
              <a:t>Finite correlation length should imply area law</a:t>
            </a:r>
            <a:endParaRPr lang="en-US" sz="2500" dirty="0"/>
          </a:p>
        </p:txBody>
      </p:sp>
      <p:sp>
        <p:nvSpPr>
          <p:cNvPr id="22" name="Oval 21"/>
          <p:cNvSpPr/>
          <p:nvPr/>
        </p:nvSpPr>
        <p:spPr>
          <a:xfrm>
            <a:off x="8904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063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222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381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7540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9699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1858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4017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176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335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0494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653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4812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6971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9130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289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3448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5607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7766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9925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2084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4243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402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8561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0720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2879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5038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7197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9356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1515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3674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5833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Brace 54"/>
          <p:cNvSpPr/>
          <p:nvPr/>
        </p:nvSpPr>
        <p:spPr>
          <a:xfrm rot="16200000">
            <a:off x="2585202" y="4398312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2141361" y="503741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218744" y="5031858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ight Brace 57"/>
          <p:cNvSpPr/>
          <p:nvPr/>
        </p:nvSpPr>
        <p:spPr>
          <a:xfrm rot="5400000">
            <a:off x="1385710" y="4846254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Brace 58"/>
          <p:cNvSpPr/>
          <p:nvPr/>
        </p:nvSpPr>
        <p:spPr>
          <a:xfrm rot="5400000">
            <a:off x="2573160" y="4954204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 rot="5400000">
            <a:off x="5348110" y="3258753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322210" y="5512796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59210" y="5491720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Z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528711" y="5512796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00112" y="4379267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 = O(</a:t>
            </a:r>
            <a:r>
              <a:rPr lang="en-US" sz="2400" dirty="0" err="1" smtClean="0"/>
              <a:t>ξ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512529"/>
              </p:ext>
            </p:extLst>
          </p:nvPr>
        </p:nvGraphicFramePr>
        <p:xfrm>
          <a:off x="566738" y="6262688"/>
          <a:ext cx="219551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901700" imgH="203200" progId="Equation.3">
                  <p:embed/>
                </p:oleObj>
              </mc:Choice>
              <mc:Fallback>
                <p:oleObj name="Equation" r:id="rId3" imgW="901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738" y="6262688"/>
                        <a:ext cx="2195512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>
          <a:xfrm>
            <a:off x="3068461" y="6321778"/>
            <a:ext cx="10795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41527"/>
              </p:ext>
            </p:extLst>
          </p:nvPr>
        </p:nvGraphicFramePr>
        <p:xfrm>
          <a:off x="4522788" y="6156325"/>
          <a:ext cx="42878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5" imgW="2095500" imgH="292100" progId="Equation.3">
                  <p:embed/>
                </p:oleObj>
              </mc:Choice>
              <mc:Fallback>
                <p:oleObj name="Equation" r:id="rId5" imgW="2095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2788" y="6156325"/>
                        <a:ext cx="4287837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10517" y="5979393"/>
            <a:ext cx="138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</a:t>
            </a:r>
            <a:r>
              <a:rPr lang="en-US" dirty="0" err="1" smtClean="0">
                <a:solidFill>
                  <a:srgbClr val="000090"/>
                </a:solidFill>
              </a:rPr>
              <a:t>Uhlmann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2611" y="2400300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2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787" y="2578546"/>
            <a:ext cx="1340557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4818" y="2691435"/>
            <a:ext cx="7104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gap</a:t>
            </a:r>
            <a:endParaRPr lang="en-US" sz="2500" dirty="0"/>
          </a:p>
        </p:txBody>
      </p:sp>
      <p:sp>
        <p:nvSpPr>
          <p:cNvPr id="11" name="Right Arrow 10"/>
          <p:cNvSpPr/>
          <p:nvPr/>
        </p:nvSpPr>
        <p:spPr>
          <a:xfrm>
            <a:off x="1710577" y="2750884"/>
            <a:ext cx="809976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29474" y="2250412"/>
            <a:ext cx="1760055" cy="1304494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29474" y="2286020"/>
            <a:ext cx="17600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finite</a:t>
            </a:r>
          </a:p>
          <a:p>
            <a:pPr algn="ctr"/>
            <a:r>
              <a:rPr lang="en-US" sz="2500" dirty="0"/>
              <a:t>c</a:t>
            </a:r>
            <a:r>
              <a:rPr lang="en-US" sz="2500" dirty="0" smtClean="0"/>
              <a:t>orrelation </a:t>
            </a:r>
          </a:p>
          <a:p>
            <a:pPr algn="ctr"/>
            <a:r>
              <a:rPr lang="en-US" sz="2500" dirty="0" smtClean="0"/>
              <a:t>length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95133" y="2578546"/>
            <a:ext cx="1261224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95133" y="2691435"/>
            <a:ext cx="1374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</a:t>
            </a:r>
            <a:r>
              <a:rPr lang="en-US" sz="2500" dirty="0" smtClean="0"/>
              <a:t>rea law</a:t>
            </a:r>
            <a:endParaRPr lang="en-US" sz="2500" dirty="0"/>
          </a:p>
        </p:txBody>
      </p:sp>
      <p:sp>
        <p:nvSpPr>
          <p:cNvPr id="17" name="Right Arrow 16"/>
          <p:cNvSpPr/>
          <p:nvPr/>
        </p:nvSpPr>
        <p:spPr>
          <a:xfrm>
            <a:off x="6869245" y="2750884"/>
            <a:ext cx="901700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79911" y="2578546"/>
            <a:ext cx="1261224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19800" y="2691435"/>
            <a:ext cx="9225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MPS</a:t>
            </a:r>
            <a:endParaRPr lang="en-US" sz="2500" dirty="0"/>
          </a:p>
        </p:txBody>
      </p:sp>
      <p:sp>
        <p:nvSpPr>
          <p:cNvPr id="20" name="TextBox 19"/>
          <p:cNvSpPr txBox="1"/>
          <p:nvPr/>
        </p:nvSpPr>
        <p:spPr>
          <a:xfrm>
            <a:off x="1610344" y="3100189"/>
            <a:ext cx="128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(Has ‘04)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5245" y="3068704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(FNW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91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Vid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04)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6568" y="3382701"/>
            <a:ext cx="122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&lt; O(1/</a:t>
            </a:r>
            <a:r>
              <a:rPr lang="en-US" dirty="0" err="1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7621" y="3967946"/>
            <a:ext cx="75349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Intuition: </a:t>
            </a:r>
            <a:r>
              <a:rPr lang="en-US" sz="2500" dirty="0" smtClean="0"/>
              <a:t>Finite correlation length should imply area law</a:t>
            </a:r>
            <a:endParaRPr lang="en-US" sz="25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9" y="6387972"/>
            <a:ext cx="7957144" cy="3910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339" y="5915691"/>
            <a:ext cx="36023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Obstruction: </a:t>
            </a:r>
            <a:r>
              <a:rPr lang="en-US" sz="2500" dirty="0" smtClean="0"/>
              <a:t>Data Hiding</a:t>
            </a:r>
            <a:endParaRPr lang="en-US" sz="2500" dirty="0"/>
          </a:p>
        </p:txBody>
      </p:sp>
      <p:sp>
        <p:nvSpPr>
          <p:cNvPr id="65" name="Oval 64"/>
          <p:cNvSpPr/>
          <p:nvPr/>
        </p:nvSpPr>
        <p:spPr>
          <a:xfrm>
            <a:off x="8904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1063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3222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5381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7540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9699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1858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4017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6176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8335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0494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2653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4812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6971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9130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1289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3448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5607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7766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9925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084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4243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6402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8561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0720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2879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5038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7197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9356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1515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3674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583311" y="51199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Brace 97"/>
          <p:cNvSpPr/>
          <p:nvPr/>
        </p:nvSpPr>
        <p:spPr>
          <a:xfrm rot="16200000">
            <a:off x="2585202" y="4398312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2141361" y="503741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218744" y="5031858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ight Brace 100"/>
          <p:cNvSpPr/>
          <p:nvPr/>
        </p:nvSpPr>
        <p:spPr>
          <a:xfrm rot="5400000">
            <a:off x="1385710" y="4846254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Brace 101"/>
          <p:cNvSpPr/>
          <p:nvPr/>
        </p:nvSpPr>
        <p:spPr>
          <a:xfrm rot="5400000">
            <a:off x="2573160" y="4954204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Brace 102"/>
          <p:cNvSpPr/>
          <p:nvPr/>
        </p:nvSpPr>
        <p:spPr>
          <a:xfrm rot="5400000">
            <a:off x="5348110" y="3258753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322210" y="5512796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259210" y="5491720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Z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528711" y="5512796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300112" y="4379267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 = O(</a:t>
            </a:r>
            <a:r>
              <a:rPr lang="en-US" sz="2400" dirty="0" err="1" smtClean="0"/>
              <a:t>ξ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7062611" y="2400300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1D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261100"/>
            <a:ext cx="2159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51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787" y="2578546"/>
            <a:ext cx="1340557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4818" y="2691435"/>
            <a:ext cx="7104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gap</a:t>
            </a:r>
            <a:endParaRPr lang="en-US" sz="2500" dirty="0"/>
          </a:p>
        </p:txBody>
      </p:sp>
      <p:sp>
        <p:nvSpPr>
          <p:cNvPr id="11" name="Right Arrow 10"/>
          <p:cNvSpPr/>
          <p:nvPr/>
        </p:nvSpPr>
        <p:spPr>
          <a:xfrm>
            <a:off x="1710577" y="2750884"/>
            <a:ext cx="809976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29474" y="2250412"/>
            <a:ext cx="1760055" cy="1304494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29474" y="2286020"/>
            <a:ext cx="17600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finite</a:t>
            </a:r>
          </a:p>
          <a:p>
            <a:pPr algn="ctr"/>
            <a:r>
              <a:rPr lang="en-US" sz="2500" dirty="0"/>
              <a:t>c</a:t>
            </a:r>
            <a:r>
              <a:rPr lang="en-US" sz="2500" dirty="0" smtClean="0"/>
              <a:t>orrelation </a:t>
            </a:r>
          </a:p>
          <a:p>
            <a:pPr algn="ctr"/>
            <a:r>
              <a:rPr lang="en-US" sz="2500" dirty="0" smtClean="0"/>
              <a:t>length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95133" y="2578546"/>
            <a:ext cx="1261224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95133" y="2691435"/>
            <a:ext cx="1374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</a:t>
            </a:r>
            <a:r>
              <a:rPr lang="en-US" sz="2500" dirty="0" smtClean="0"/>
              <a:t>rea law</a:t>
            </a:r>
            <a:endParaRPr lang="en-US" sz="2500" dirty="0"/>
          </a:p>
        </p:txBody>
      </p:sp>
      <p:sp>
        <p:nvSpPr>
          <p:cNvPr id="17" name="Right Arrow 16"/>
          <p:cNvSpPr/>
          <p:nvPr/>
        </p:nvSpPr>
        <p:spPr>
          <a:xfrm>
            <a:off x="6869245" y="2750884"/>
            <a:ext cx="901700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79911" y="2578546"/>
            <a:ext cx="1261224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19800" y="2691435"/>
            <a:ext cx="9225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MPS</a:t>
            </a:r>
            <a:endParaRPr lang="en-US" sz="2500" dirty="0"/>
          </a:p>
        </p:txBody>
      </p:sp>
      <p:sp>
        <p:nvSpPr>
          <p:cNvPr id="20" name="TextBox 19"/>
          <p:cNvSpPr txBox="1"/>
          <p:nvPr/>
        </p:nvSpPr>
        <p:spPr>
          <a:xfrm>
            <a:off x="1610344" y="3100189"/>
            <a:ext cx="128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(Has ‘04)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5245" y="3068704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(FNW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91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Vid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04)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3899" y="2729535"/>
            <a:ext cx="7065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???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62611" y="2400300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5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Plan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710944"/>
            <a:ext cx="8310575" cy="7509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What is an area law?</a:t>
            </a:r>
          </a:p>
          <a:p>
            <a:endParaRPr lang="en-US" sz="1500" b="1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Relevance</a:t>
            </a:r>
          </a:p>
          <a:p>
            <a:endParaRPr lang="en-US" sz="1500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Previous Work</a:t>
            </a:r>
          </a:p>
          <a:p>
            <a:pPr marL="457200" indent="-457200">
              <a:buFont typeface="Arial"/>
              <a:buChar char="•"/>
            </a:pPr>
            <a:endParaRPr lang="en-US" sz="1500" b="1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Area Law from Heat Capacity</a:t>
            </a:r>
            <a:endParaRPr lang="en-US" sz="2600" b="1" dirty="0">
              <a:solidFill>
                <a:srgbClr val="EB0000"/>
              </a:solidFill>
            </a:endParaRPr>
          </a:p>
          <a:p>
            <a:endParaRPr lang="en-US" sz="2600" b="1" dirty="0" smtClean="0">
              <a:solidFill>
                <a:srgbClr val="00009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 </a:t>
            </a:r>
            <a:endParaRPr lang="en-US" sz="1100" b="1" dirty="0" smtClean="0">
              <a:solidFill>
                <a:srgbClr val="000090"/>
              </a:solidFill>
            </a:endParaRPr>
          </a:p>
          <a:p>
            <a:endParaRPr lang="en-US" sz="26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FF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   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0238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in 1D: A Success Story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787" y="2578546"/>
            <a:ext cx="1340557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4818" y="2691435"/>
            <a:ext cx="7104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gap</a:t>
            </a:r>
            <a:endParaRPr lang="en-US" sz="2500" dirty="0"/>
          </a:p>
        </p:txBody>
      </p:sp>
      <p:sp>
        <p:nvSpPr>
          <p:cNvPr id="11" name="Right Arrow 10"/>
          <p:cNvSpPr/>
          <p:nvPr/>
        </p:nvSpPr>
        <p:spPr>
          <a:xfrm>
            <a:off x="1710577" y="2750884"/>
            <a:ext cx="809976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29474" y="2250412"/>
            <a:ext cx="1760055" cy="1304494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29474" y="2286020"/>
            <a:ext cx="17600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finite</a:t>
            </a:r>
          </a:p>
          <a:p>
            <a:pPr algn="ctr"/>
            <a:r>
              <a:rPr lang="en-US" sz="2500" dirty="0"/>
              <a:t>c</a:t>
            </a:r>
            <a:r>
              <a:rPr lang="en-US" sz="2500" dirty="0" smtClean="0"/>
              <a:t>orrelation </a:t>
            </a:r>
          </a:p>
          <a:p>
            <a:pPr algn="ctr"/>
            <a:r>
              <a:rPr lang="en-US" sz="2500" dirty="0" smtClean="0"/>
              <a:t>length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95133" y="2578546"/>
            <a:ext cx="1261224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95133" y="2691435"/>
            <a:ext cx="1374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</a:t>
            </a:r>
            <a:r>
              <a:rPr lang="en-US" sz="2500" dirty="0" smtClean="0"/>
              <a:t>rea law</a:t>
            </a:r>
            <a:endParaRPr lang="en-US" sz="2500" dirty="0"/>
          </a:p>
        </p:txBody>
      </p:sp>
      <p:sp>
        <p:nvSpPr>
          <p:cNvPr id="17" name="Right Arrow 16"/>
          <p:cNvSpPr/>
          <p:nvPr/>
        </p:nvSpPr>
        <p:spPr>
          <a:xfrm>
            <a:off x="6869245" y="2750884"/>
            <a:ext cx="901700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79911" y="2578546"/>
            <a:ext cx="1261224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19800" y="2691435"/>
            <a:ext cx="9225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MPS</a:t>
            </a:r>
            <a:endParaRPr lang="en-US" sz="2500" dirty="0"/>
          </a:p>
        </p:txBody>
      </p:sp>
      <p:sp>
        <p:nvSpPr>
          <p:cNvPr id="20" name="TextBox 19"/>
          <p:cNvSpPr txBox="1"/>
          <p:nvPr/>
        </p:nvSpPr>
        <p:spPr>
          <a:xfrm>
            <a:off x="1610344" y="3100189"/>
            <a:ext cx="128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(Has ‘04)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5245" y="3068704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(FNW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91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Vid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04)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" name="Curved Up Arrow 1"/>
          <p:cNvSpPr/>
          <p:nvPr/>
        </p:nvSpPr>
        <p:spPr>
          <a:xfrm>
            <a:off x="730912" y="3469521"/>
            <a:ext cx="5700889" cy="976966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0553" y="4446487"/>
            <a:ext cx="29030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(Hastings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07)    </a:t>
            </a:r>
            <a:r>
              <a:rPr lang="en-US" dirty="0" smtClean="0">
                <a:solidFill>
                  <a:srgbClr val="FF0000"/>
                </a:solidFill>
              </a:rPr>
              <a:t>S &lt;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30000" dirty="0" err="1" smtClean="0">
                <a:solidFill>
                  <a:srgbClr val="FF0000"/>
                </a:solidFill>
              </a:rPr>
              <a:t>O</a:t>
            </a:r>
            <a:r>
              <a:rPr lang="en-US" baseline="30000" dirty="0" smtClean="0">
                <a:solidFill>
                  <a:srgbClr val="FF0000"/>
                </a:solidFill>
              </a:rPr>
              <a:t>(1/</a:t>
            </a:r>
            <a:r>
              <a:rPr lang="en-US" baseline="30000" dirty="0" err="1" smtClean="0">
                <a:solidFill>
                  <a:srgbClr val="FF0000"/>
                </a:solidFill>
              </a:rPr>
              <a:t>Δ</a:t>
            </a:r>
            <a:r>
              <a:rPr lang="en-US" baseline="30000" dirty="0" smtClean="0">
                <a:solidFill>
                  <a:srgbClr val="FF0000"/>
                </a:solidFill>
              </a:rPr>
              <a:t>)     </a:t>
            </a:r>
          </a:p>
          <a:p>
            <a:endParaRPr lang="en-US" sz="1000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(Arad </a:t>
            </a:r>
            <a:r>
              <a:rPr lang="en-US" i="1" dirty="0" smtClean="0">
                <a:solidFill>
                  <a:srgbClr val="000090"/>
                </a:solidFill>
              </a:rPr>
              <a:t>et al </a:t>
            </a:r>
            <a:r>
              <a:rPr lang="en-US" dirty="0" smtClean="0">
                <a:solidFill>
                  <a:srgbClr val="000090"/>
                </a:solidFill>
              </a:rPr>
              <a:t>’13)  </a:t>
            </a:r>
            <a:r>
              <a:rPr lang="en-US" dirty="0" smtClean="0">
                <a:solidFill>
                  <a:srgbClr val="FF0000"/>
                </a:solidFill>
              </a:rPr>
              <a:t>S </a:t>
            </a:r>
            <a:r>
              <a:rPr lang="en-US" dirty="0">
                <a:solidFill>
                  <a:srgbClr val="FF0000"/>
                </a:solidFill>
              </a:rPr>
              <a:t>&lt;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(1/</a:t>
            </a:r>
            <a:r>
              <a:rPr lang="en-US" dirty="0" err="1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)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6568" y="3382701"/>
            <a:ext cx="122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&lt; O(1/</a:t>
            </a:r>
            <a:r>
              <a:rPr lang="en-US" dirty="0" err="1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33899" y="2729535"/>
            <a:ext cx="7065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???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6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in 1D: A Success Story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787" y="2578546"/>
            <a:ext cx="1340557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4818" y="2691435"/>
            <a:ext cx="7104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gap</a:t>
            </a:r>
            <a:endParaRPr lang="en-US" sz="2500" dirty="0"/>
          </a:p>
        </p:txBody>
      </p:sp>
      <p:sp>
        <p:nvSpPr>
          <p:cNvPr id="11" name="Right Arrow 10"/>
          <p:cNvSpPr/>
          <p:nvPr/>
        </p:nvSpPr>
        <p:spPr>
          <a:xfrm>
            <a:off x="1710577" y="2750884"/>
            <a:ext cx="809976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29474" y="2250412"/>
            <a:ext cx="1760055" cy="1304494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29474" y="2286020"/>
            <a:ext cx="17600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finite</a:t>
            </a:r>
          </a:p>
          <a:p>
            <a:pPr algn="ctr"/>
            <a:r>
              <a:rPr lang="en-US" sz="2500" dirty="0"/>
              <a:t>c</a:t>
            </a:r>
            <a:r>
              <a:rPr lang="en-US" sz="2500" dirty="0" smtClean="0"/>
              <a:t>orrelation </a:t>
            </a:r>
          </a:p>
          <a:p>
            <a:pPr algn="ctr"/>
            <a:r>
              <a:rPr lang="en-US" sz="2500" dirty="0" smtClean="0"/>
              <a:t>length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95133" y="2578546"/>
            <a:ext cx="1261224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95133" y="2691435"/>
            <a:ext cx="1374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</a:t>
            </a:r>
            <a:r>
              <a:rPr lang="en-US" sz="2500" dirty="0" smtClean="0"/>
              <a:t>rea law</a:t>
            </a:r>
            <a:endParaRPr lang="en-US" sz="2500" dirty="0"/>
          </a:p>
        </p:txBody>
      </p:sp>
      <p:sp>
        <p:nvSpPr>
          <p:cNvPr id="17" name="Right Arrow 16"/>
          <p:cNvSpPr/>
          <p:nvPr/>
        </p:nvSpPr>
        <p:spPr>
          <a:xfrm>
            <a:off x="6869245" y="2750884"/>
            <a:ext cx="901700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79911" y="2578546"/>
            <a:ext cx="1261224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19800" y="2691435"/>
            <a:ext cx="9225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MPS</a:t>
            </a:r>
            <a:endParaRPr lang="en-US" sz="2500" dirty="0"/>
          </a:p>
        </p:txBody>
      </p:sp>
      <p:sp>
        <p:nvSpPr>
          <p:cNvPr id="20" name="TextBox 19"/>
          <p:cNvSpPr txBox="1"/>
          <p:nvPr/>
        </p:nvSpPr>
        <p:spPr>
          <a:xfrm>
            <a:off x="1610344" y="3100189"/>
            <a:ext cx="128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(Has ‘04)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5245" y="3068704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(FNW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91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Vid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04)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" name="Curved Up Arrow 1"/>
          <p:cNvSpPr/>
          <p:nvPr/>
        </p:nvSpPr>
        <p:spPr>
          <a:xfrm>
            <a:off x="730912" y="3469521"/>
            <a:ext cx="5700889" cy="976966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0553" y="4446487"/>
            <a:ext cx="29030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(Hastings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07)    </a:t>
            </a:r>
            <a:r>
              <a:rPr lang="en-US" dirty="0" smtClean="0">
                <a:solidFill>
                  <a:srgbClr val="FF0000"/>
                </a:solidFill>
              </a:rPr>
              <a:t>S &lt;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30000" dirty="0" err="1" smtClean="0">
                <a:solidFill>
                  <a:srgbClr val="FF0000"/>
                </a:solidFill>
              </a:rPr>
              <a:t>O</a:t>
            </a:r>
            <a:r>
              <a:rPr lang="en-US" baseline="30000" dirty="0" smtClean="0">
                <a:solidFill>
                  <a:srgbClr val="FF0000"/>
                </a:solidFill>
              </a:rPr>
              <a:t>(1/</a:t>
            </a:r>
            <a:r>
              <a:rPr lang="en-US" baseline="30000" dirty="0" err="1" smtClean="0">
                <a:solidFill>
                  <a:srgbClr val="FF0000"/>
                </a:solidFill>
              </a:rPr>
              <a:t>Δ</a:t>
            </a:r>
            <a:r>
              <a:rPr lang="en-US" baseline="30000" dirty="0" smtClean="0">
                <a:solidFill>
                  <a:srgbClr val="FF0000"/>
                </a:solidFill>
              </a:rPr>
              <a:t>)     </a:t>
            </a:r>
          </a:p>
          <a:p>
            <a:endParaRPr lang="en-US" sz="1000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(Arad </a:t>
            </a:r>
            <a:r>
              <a:rPr lang="en-US" i="1" dirty="0" smtClean="0">
                <a:solidFill>
                  <a:srgbClr val="000090"/>
                </a:solidFill>
              </a:rPr>
              <a:t>et al </a:t>
            </a:r>
            <a:r>
              <a:rPr lang="en-US" dirty="0" smtClean="0">
                <a:solidFill>
                  <a:srgbClr val="000090"/>
                </a:solidFill>
              </a:rPr>
              <a:t>’13)  </a:t>
            </a:r>
            <a:r>
              <a:rPr lang="en-US" dirty="0" smtClean="0">
                <a:solidFill>
                  <a:srgbClr val="FF0000"/>
                </a:solidFill>
              </a:rPr>
              <a:t>S </a:t>
            </a:r>
            <a:r>
              <a:rPr lang="en-US" dirty="0">
                <a:solidFill>
                  <a:srgbClr val="FF0000"/>
                </a:solidFill>
              </a:rPr>
              <a:t>&lt;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(1/</a:t>
            </a:r>
            <a:r>
              <a:rPr lang="en-US" dirty="0" err="1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)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501755" y="2761068"/>
            <a:ext cx="921848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45079" y="3147943"/>
            <a:ext cx="133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(B, </a:t>
            </a:r>
            <a:r>
              <a:rPr lang="en-US" dirty="0" err="1" smtClean="0">
                <a:solidFill>
                  <a:srgbClr val="000090"/>
                </a:solidFill>
              </a:rPr>
              <a:t>Hor</a:t>
            </a:r>
            <a:r>
              <a:rPr lang="en-US" dirty="0" smtClean="0">
                <a:solidFill>
                  <a:srgbClr val="000090"/>
                </a:solidFill>
              </a:rPr>
              <a:t> ‘13)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1755" y="3469521"/>
            <a:ext cx="122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&lt; </a:t>
            </a:r>
            <a:r>
              <a:rPr lang="en-US" dirty="0" err="1">
                <a:solidFill>
                  <a:srgbClr val="FF0000"/>
                </a:solidFill>
              </a:rPr>
              <a:t>e</a:t>
            </a:r>
            <a:r>
              <a:rPr lang="en-US" baseline="30000" dirty="0" err="1">
                <a:solidFill>
                  <a:srgbClr val="FF0000"/>
                </a:solidFill>
              </a:rPr>
              <a:t>O</a:t>
            </a:r>
            <a:r>
              <a:rPr lang="en-US" baseline="30000" dirty="0" smtClean="0">
                <a:solidFill>
                  <a:srgbClr val="FF0000"/>
                </a:solidFill>
              </a:rPr>
              <a:t>(</a:t>
            </a:r>
            <a:r>
              <a:rPr lang="en-US" baseline="30000" dirty="0" err="1" smtClean="0">
                <a:solidFill>
                  <a:srgbClr val="FF0000"/>
                </a:solidFill>
              </a:rPr>
              <a:t>ξ</a:t>
            </a:r>
            <a:r>
              <a:rPr lang="en-US" baseline="30000" dirty="0" smtClean="0">
                <a:solidFill>
                  <a:srgbClr val="FF0000"/>
                </a:solidFill>
              </a:rPr>
              <a:t>)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46568" y="3382701"/>
            <a:ext cx="122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&lt; O(1/</a:t>
            </a:r>
            <a:r>
              <a:rPr lang="en-US" dirty="0" err="1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5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in 1D: A Success Story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787" y="2578546"/>
            <a:ext cx="1340557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4818" y="2691435"/>
            <a:ext cx="7104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gap</a:t>
            </a:r>
            <a:endParaRPr lang="en-US" sz="2500" dirty="0"/>
          </a:p>
        </p:txBody>
      </p:sp>
      <p:sp>
        <p:nvSpPr>
          <p:cNvPr id="11" name="Right Arrow 10"/>
          <p:cNvSpPr/>
          <p:nvPr/>
        </p:nvSpPr>
        <p:spPr>
          <a:xfrm>
            <a:off x="1710577" y="2750884"/>
            <a:ext cx="809976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29474" y="2250412"/>
            <a:ext cx="1760055" cy="1304494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29474" y="2286020"/>
            <a:ext cx="17600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finite</a:t>
            </a:r>
          </a:p>
          <a:p>
            <a:pPr algn="ctr"/>
            <a:r>
              <a:rPr lang="en-US" sz="2500" dirty="0"/>
              <a:t>c</a:t>
            </a:r>
            <a:r>
              <a:rPr lang="en-US" sz="2500" dirty="0" smtClean="0"/>
              <a:t>orrelation </a:t>
            </a:r>
          </a:p>
          <a:p>
            <a:pPr algn="ctr"/>
            <a:r>
              <a:rPr lang="en-US" sz="2500" dirty="0" smtClean="0"/>
              <a:t>length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95133" y="2578546"/>
            <a:ext cx="1261224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95133" y="2691435"/>
            <a:ext cx="1374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</a:t>
            </a:r>
            <a:r>
              <a:rPr lang="en-US" sz="2500" dirty="0" smtClean="0"/>
              <a:t>rea law</a:t>
            </a:r>
            <a:endParaRPr lang="en-US" sz="2500" dirty="0"/>
          </a:p>
        </p:txBody>
      </p:sp>
      <p:sp>
        <p:nvSpPr>
          <p:cNvPr id="17" name="Right Arrow 16"/>
          <p:cNvSpPr/>
          <p:nvPr/>
        </p:nvSpPr>
        <p:spPr>
          <a:xfrm>
            <a:off x="6869245" y="2750884"/>
            <a:ext cx="901700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79911" y="2578546"/>
            <a:ext cx="1261224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19800" y="2691435"/>
            <a:ext cx="9225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MPS</a:t>
            </a:r>
            <a:endParaRPr lang="en-US" sz="2500" dirty="0"/>
          </a:p>
        </p:txBody>
      </p:sp>
      <p:sp>
        <p:nvSpPr>
          <p:cNvPr id="20" name="TextBox 19"/>
          <p:cNvSpPr txBox="1"/>
          <p:nvPr/>
        </p:nvSpPr>
        <p:spPr>
          <a:xfrm>
            <a:off x="1610344" y="3100189"/>
            <a:ext cx="128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(Has ‘04)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5245" y="3068704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(FNW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91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Vid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04)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" name="Curved Up Arrow 1"/>
          <p:cNvSpPr/>
          <p:nvPr/>
        </p:nvSpPr>
        <p:spPr>
          <a:xfrm>
            <a:off x="730912" y="3469521"/>
            <a:ext cx="5700889" cy="976966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0553" y="4446487"/>
            <a:ext cx="29030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(Hastings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07)    </a:t>
            </a:r>
            <a:r>
              <a:rPr lang="en-US" dirty="0" smtClean="0">
                <a:solidFill>
                  <a:srgbClr val="FF0000"/>
                </a:solidFill>
              </a:rPr>
              <a:t>S &lt;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30000" dirty="0" err="1" smtClean="0">
                <a:solidFill>
                  <a:srgbClr val="FF0000"/>
                </a:solidFill>
              </a:rPr>
              <a:t>O</a:t>
            </a:r>
            <a:r>
              <a:rPr lang="en-US" baseline="30000" dirty="0" smtClean="0">
                <a:solidFill>
                  <a:srgbClr val="FF0000"/>
                </a:solidFill>
              </a:rPr>
              <a:t>(1/</a:t>
            </a:r>
            <a:r>
              <a:rPr lang="en-US" baseline="30000" dirty="0" err="1" smtClean="0">
                <a:solidFill>
                  <a:srgbClr val="FF0000"/>
                </a:solidFill>
              </a:rPr>
              <a:t>Δ</a:t>
            </a:r>
            <a:r>
              <a:rPr lang="en-US" baseline="30000" dirty="0" smtClean="0">
                <a:solidFill>
                  <a:srgbClr val="FF0000"/>
                </a:solidFill>
              </a:rPr>
              <a:t>)     </a:t>
            </a:r>
          </a:p>
          <a:p>
            <a:endParaRPr lang="en-US" sz="1000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(Arad </a:t>
            </a:r>
            <a:r>
              <a:rPr lang="en-US" i="1" dirty="0" smtClean="0">
                <a:solidFill>
                  <a:srgbClr val="000090"/>
                </a:solidFill>
              </a:rPr>
              <a:t>et al </a:t>
            </a:r>
            <a:r>
              <a:rPr lang="en-US" dirty="0" smtClean="0">
                <a:solidFill>
                  <a:srgbClr val="000090"/>
                </a:solidFill>
              </a:rPr>
              <a:t>’13)  </a:t>
            </a:r>
            <a:r>
              <a:rPr lang="en-US" dirty="0" smtClean="0">
                <a:solidFill>
                  <a:srgbClr val="FF0000"/>
                </a:solidFill>
              </a:rPr>
              <a:t>S </a:t>
            </a:r>
            <a:r>
              <a:rPr lang="en-US" dirty="0">
                <a:solidFill>
                  <a:srgbClr val="FF0000"/>
                </a:solidFill>
              </a:rPr>
              <a:t>&lt;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(1/</a:t>
            </a:r>
            <a:r>
              <a:rPr lang="en-US" dirty="0" err="1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)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501755" y="2761068"/>
            <a:ext cx="921848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45079" y="3147943"/>
            <a:ext cx="133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(B, </a:t>
            </a:r>
            <a:r>
              <a:rPr lang="en-US" dirty="0" err="1" smtClean="0">
                <a:solidFill>
                  <a:srgbClr val="000090"/>
                </a:solidFill>
              </a:rPr>
              <a:t>Hor</a:t>
            </a:r>
            <a:r>
              <a:rPr lang="en-US" dirty="0" smtClean="0">
                <a:solidFill>
                  <a:srgbClr val="000090"/>
                </a:solidFill>
              </a:rPr>
              <a:t> ‘13)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1755" y="3469521"/>
            <a:ext cx="122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&lt; </a:t>
            </a:r>
            <a:r>
              <a:rPr lang="en-US" dirty="0" err="1">
                <a:solidFill>
                  <a:srgbClr val="FF0000"/>
                </a:solidFill>
              </a:rPr>
              <a:t>e</a:t>
            </a:r>
            <a:r>
              <a:rPr lang="en-US" baseline="30000" dirty="0" err="1">
                <a:solidFill>
                  <a:srgbClr val="FF0000"/>
                </a:solidFill>
              </a:rPr>
              <a:t>O</a:t>
            </a:r>
            <a:r>
              <a:rPr lang="en-US" baseline="30000" dirty="0" smtClean="0">
                <a:solidFill>
                  <a:srgbClr val="FF0000"/>
                </a:solidFill>
              </a:rPr>
              <a:t>(</a:t>
            </a:r>
            <a:r>
              <a:rPr lang="en-US" baseline="30000" dirty="0" err="1" smtClean="0">
                <a:solidFill>
                  <a:srgbClr val="FF0000"/>
                </a:solidFill>
              </a:rPr>
              <a:t>ξ</a:t>
            </a:r>
            <a:r>
              <a:rPr lang="en-US" baseline="30000" dirty="0" smtClean="0">
                <a:solidFill>
                  <a:srgbClr val="FF0000"/>
                </a:solidFill>
              </a:rPr>
              <a:t>)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46568" y="3382701"/>
            <a:ext cx="122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&lt; O(1/</a:t>
            </a:r>
            <a:r>
              <a:rPr lang="en-US" dirty="0" err="1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573889"/>
            <a:ext cx="9513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(Has </a:t>
            </a:r>
            <a:r>
              <a:rPr lang="fr-FR" sz="2000" dirty="0" smtClean="0">
                <a:solidFill>
                  <a:srgbClr val="000090"/>
                </a:solidFill>
              </a:rPr>
              <a:t>’</a:t>
            </a:r>
            <a:r>
              <a:rPr lang="en-US" sz="2000" dirty="0" smtClean="0">
                <a:solidFill>
                  <a:srgbClr val="000090"/>
                </a:solidFill>
              </a:rPr>
              <a:t>07) </a:t>
            </a:r>
            <a:r>
              <a:rPr lang="en-US" sz="2000" b="1" dirty="0" smtClean="0">
                <a:solidFill>
                  <a:srgbClr val="0000FF"/>
                </a:solidFill>
              </a:rPr>
              <a:t>Analytical</a:t>
            </a:r>
            <a:r>
              <a:rPr lang="en-US" sz="2000" dirty="0" smtClean="0"/>
              <a:t> (</a:t>
            </a:r>
            <a:r>
              <a:rPr lang="en-US" sz="2000" dirty="0" err="1" smtClean="0"/>
              <a:t>Lieb</a:t>
            </a:r>
            <a:r>
              <a:rPr lang="en-US" sz="2000" dirty="0"/>
              <a:t>-</a:t>
            </a:r>
            <a:r>
              <a:rPr lang="en-US" sz="2000" dirty="0" smtClean="0"/>
              <a:t>Robinson bound, filtering function, Fourier analysis)</a:t>
            </a:r>
          </a:p>
          <a:p>
            <a:endParaRPr lang="en-US" sz="500" dirty="0" smtClean="0"/>
          </a:p>
          <a:p>
            <a:r>
              <a:rPr lang="en-US" sz="2000" dirty="0" smtClean="0">
                <a:solidFill>
                  <a:srgbClr val="000090"/>
                </a:solidFill>
              </a:rPr>
              <a:t>(Arad </a:t>
            </a:r>
            <a:r>
              <a:rPr lang="en-US" sz="2000" i="1" dirty="0" smtClean="0">
                <a:solidFill>
                  <a:srgbClr val="000090"/>
                </a:solidFill>
              </a:rPr>
              <a:t>et al </a:t>
            </a:r>
            <a:r>
              <a:rPr lang="fr-FR" sz="2000" dirty="0" smtClean="0">
                <a:solidFill>
                  <a:srgbClr val="000090"/>
                </a:solidFill>
              </a:rPr>
              <a:t>’</a:t>
            </a:r>
            <a:r>
              <a:rPr lang="en-US" sz="2000" dirty="0" smtClean="0">
                <a:solidFill>
                  <a:srgbClr val="000090"/>
                </a:solidFill>
              </a:rPr>
              <a:t>13) </a:t>
            </a:r>
            <a:r>
              <a:rPr lang="en-US" sz="2000" b="1" dirty="0" smtClean="0">
                <a:solidFill>
                  <a:srgbClr val="0000FF"/>
                </a:solidFill>
              </a:rPr>
              <a:t>Combinatorial </a:t>
            </a:r>
            <a:r>
              <a:rPr lang="en-US" sz="2000" dirty="0" smtClean="0"/>
              <a:t>(</a:t>
            </a:r>
            <a:r>
              <a:rPr lang="en-US" sz="2000" dirty="0" err="1" smtClean="0"/>
              <a:t>Chebyshev</a:t>
            </a:r>
            <a:r>
              <a:rPr lang="en-US" sz="2000" dirty="0" smtClean="0"/>
              <a:t> polynomial)</a:t>
            </a:r>
          </a:p>
          <a:p>
            <a:endParaRPr lang="en-US" sz="500" dirty="0"/>
          </a:p>
          <a:p>
            <a:r>
              <a:rPr lang="en-US" sz="2000" dirty="0" smtClean="0">
                <a:solidFill>
                  <a:srgbClr val="000090"/>
                </a:solidFill>
              </a:rPr>
              <a:t>(B., </a:t>
            </a:r>
            <a:r>
              <a:rPr lang="en-US" sz="2000" dirty="0" err="1" smtClean="0">
                <a:solidFill>
                  <a:srgbClr val="000090"/>
                </a:solidFill>
              </a:rPr>
              <a:t>Hor</a:t>
            </a:r>
            <a:r>
              <a:rPr lang="en-US" sz="2000" dirty="0" smtClean="0">
                <a:solidFill>
                  <a:srgbClr val="000090"/>
                </a:solidFill>
              </a:rPr>
              <a:t> ‘13) </a:t>
            </a:r>
            <a:r>
              <a:rPr lang="en-US" sz="2000" b="1" dirty="0" smtClean="0">
                <a:solidFill>
                  <a:srgbClr val="0000FF"/>
                </a:solidFill>
              </a:rPr>
              <a:t>Information-theoretical </a:t>
            </a:r>
            <a:r>
              <a:rPr lang="en-US" sz="2000" dirty="0" smtClean="0"/>
              <a:t>(entanglement distillation, single-shot info theory)</a:t>
            </a:r>
            <a:endParaRPr lang="en-US" sz="2000" b="1" dirty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416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in 1D: A Success Story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787" y="2578546"/>
            <a:ext cx="1340557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4818" y="2691435"/>
            <a:ext cx="7104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gap</a:t>
            </a:r>
            <a:endParaRPr lang="en-US" sz="2500" dirty="0"/>
          </a:p>
        </p:txBody>
      </p:sp>
      <p:sp>
        <p:nvSpPr>
          <p:cNvPr id="11" name="Right Arrow 10"/>
          <p:cNvSpPr/>
          <p:nvPr/>
        </p:nvSpPr>
        <p:spPr>
          <a:xfrm>
            <a:off x="1710577" y="2750884"/>
            <a:ext cx="809976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29474" y="2250412"/>
            <a:ext cx="1760055" cy="1304494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29474" y="2286020"/>
            <a:ext cx="17600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finite</a:t>
            </a:r>
          </a:p>
          <a:p>
            <a:pPr algn="ctr"/>
            <a:r>
              <a:rPr lang="en-US" sz="2500" dirty="0"/>
              <a:t>c</a:t>
            </a:r>
            <a:r>
              <a:rPr lang="en-US" sz="2500" dirty="0" smtClean="0"/>
              <a:t>orrelation </a:t>
            </a:r>
          </a:p>
          <a:p>
            <a:pPr algn="ctr"/>
            <a:r>
              <a:rPr lang="en-US" sz="2500" dirty="0" smtClean="0"/>
              <a:t>length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95133" y="2578546"/>
            <a:ext cx="1261224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95133" y="2691435"/>
            <a:ext cx="1374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</a:t>
            </a:r>
            <a:r>
              <a:rPr lang="en-US" sz="2500" dirty="0" smtClean="0"/>
              <a:t>rea law</a:t>
            </a:r>
            <a:endParaRPr lang="en-US" sz="2500" dirty="0"/>
          </a:p>
        </p:txBody>
      </p:sp>
      <p:sp>
        <p:nvSpPr>
          <p:cNvPr id="17" name="Right Arrow 16"/>
          <p:cNvSpPr/>
          <p:nvPr/>
        </p:nvSpPr>
        <p:spPr>
          <a:xfrm>
            <a:off x="6869245" y="2750884"/>
            <a:ext cx="901700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79911" y="2578546"/>
            <a:ext cx="1261224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19800" y="2691435"/>
            <a:ext cx="9225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MPS</a:t>
            </a:r>
            <a:endParaRPr lang="en-US" sz="2500" dirty="0"/>
          </a:p>
        </p:txBody>
      </p:sp>
      <p:sp>
        <p:nvSpPr>
          <p:cNvPr id="20" name="TextBox 19"/>
          <p:cNvSpPr txBox="1"/>
          <p:nvPr/>
        </p:nvSpPr>
        <p:spPr>
          <a:xfrm>
            <a:off x="1610344" y="3100189"/>
            <a:ext cx="128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(Has ‘04)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5245" y="3068704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(FNW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91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Vid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04)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0553" y="4446487"/>
            <a:ext cx="29030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(Hastings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07)    </a:t>
            </a:r>
            <a:r>
              <a:rPr lang="en-US" dirty="0" smtClean="0">
                <a:solidFill>
                  <a:srgbClr val="FF0000"/>
                </a:solidFill>
              </a:rPr>
              <a:t>S &lt;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30000" dirty="0" err="1" smtClean="0">
                <a:solidFill>
                  <a:srgbClr val="FF0000"/>
                </a:solidFill>
              </a:rPr>
              <a:t>O</a:t>
            </a:r>
            <a:r>
              <a:rPr lang="en-US" baseline="30000" dirty="0" smtClean="0">
                <a:solidFill>
                  <a:srgbClr val="FF0000"/>
                </a:solidFill>
              </a:rPr>
              <a:t>(1/</a:t>
            </a:r>
            <a:r>
              <a:rPr lang="en-US" baseline="30000" dirty="0" err="1" smtClean="0">
                <a:solidFill>
                  <a:srgbClr val="FF0000"/>
                </a:solidFill>
              </a:rPr>
              <a:t>Δ</a:t>
            </a:r>
            <a:r>
              <a:rPr lang="en-US" baseline="30000" dirty="0" smtClean="0">
                <a:solidFill>
                  <a:srgbClr val="FF0000"/>
                </a:solidFill>
              </a:rPr>
              <a:t>)     </a:t>
            </a:r>
          </a:p>
          <a:p>
            <a:endParaRPr lang="en-US" sz="1000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(Arad </a:t>
            </a:r>
            <a:r>
              <a:rPr lang="en-US" i="1" dirty="0" smtClean="0">
                <a:solidFill>
                  <a:srgbClr val="000090"/>
                </a:solidFill>
              </a:rPr>
              <a:t>et al </a:t>
            </a:r>
            <a:r>
              <a:rPr lang="en-US" dirty="0" smtClean="0">
                <a:solidFill>
                  <a:srgbClr val="000090"/>
                </a:solidFill>
              </a:rPr>
              <a:t>’13)  </a:t>
            </a:r>
            <a:r>
              <a:rPr lang="en-US" dirty="0" smtClean="0">
                <a:solidFill>
                  <a:srgbClr val="FF0000"/>
                </a:solidFill>
              </a:rPr>
              <a:t>S </a:t>
            </a:r>
            <a:r>
              <a:rPr lang="en-US" dirty="0">
                <a:solidFill>
                  <a:srgbClr val="FF0000"/>
                </a:solidFill>
              </a:rPr>
              <a:t>&lt;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(1/</a:t>
            </a:r>
            <a:r>
              <a:rPr lang="en-US" dirty="0" err="1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)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501755" y="2761068"/>
            <a:ext cx="921848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45079" y="3147943"/>
            <a:ext cx="133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(B, </a:t>
            </a:r>
            <a:r>
              <a:rPr lang="en-US" dirty="0" err="1" smtClean="0">
                <a:solidFill>
                  <a:srgbClr val="000090"/>
                </a:solidFill>
              </a:rPr>
              <a:t>Hor</a:t>
            </a:r>
            <a:r>
              <a:rPr lang="en-US" dirty="0" smtClean="0">
                <a:solidFill>
                  <a:srgbClr val="000090"/>
                </a:solidFill>
              </a:rPr>
              <a:t> ‘13)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1755" y="3469521"/>
            <a:ext cx="122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&lt; </a:t>
            </a:r>
            <a:r>
              <a:rPr lang="en-US" dirty="0" err="1">
                <a:solidFill>
                  <a:srgbClr val="FF0000"/>
                </a:solidFill>
              </a:rPr>
              <a:t>e</a:t>
            </a:r>
            <a:r>
              <a:rPr lang="en-US" baseline="30000" dirty="0" err="1">
                <a:solidFill>
                  <a:srgbClr val="FF0000"/>
                </a:solidFill>
              </a:rPr>
              <a:t>O</a:t>
            </a:r>
            <a:r>
              <a:rPr lang="en-US" baseline="30000" dirty="0" smtClean="0">
                <a:solidFill>
                  <a:srgbClr val="FF0000"/>
                </a:solidFill>
              </a:rPr>
              <a:t>(</a:t>
            </a:r>
            <a:r>
              <a:rPr lang="en-US" baseline="30000" dirty="0" err="1" smtClean="0">
                <a:solidFill>
                  <a:srgbClr val="FF0000"/>
                </a:solidFill>
              </a:rPr>
              <a:t>ξ</a:t>
            </a:r>
            <a:r>
              <a:rPr lang="en-US" baseline="30000" dirty="0" smtClean="0">
                <a:solidFill>
                  <a:srgbClr val="FF0000"/>
                </a:solidFill>
              </a:rPr>
              <a:t>)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46568" y="3382701"/>
            <a:ext cx="122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&lt; O(1/</a:t>
            </a:r>
            <a:r>
              <a:rPr lang="en-US" dirty="0" err="1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en-US" dirty="0"/>
          </a:p>
        </p:txBody>
      </p:sp>
      <p:sp>
        <p:nvSpPr>
          <p:cNvPr id="6" name="Curved Down Arrow 5"/>
          <p:cNvSpPr/>
          <p:nvPr/>
        </p:nvSpPr>
        <p:spPr>
          <a:xfrm>
            <a:off x="883312" y="1816526"/>
            <a:ext cx="7498688" cy="76202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3751" y="1447194"/>
            <a:ext cx="414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Efficient algorithm </a:t>
            </a:r>
            <a:r>
              <a:rPr lang="en-US" dirty="0" smtClean="0">
                <a:solidFill>
                  <a:srgbClr val="000090"/>
                </a:solidFill>
              </a:rPr>
              <a:t>(Landau </a:t>
            </a:r>
            <a:r>
              <a:rPr lang="en-US" i="1" dirty="0" smtClean="0">
                <a:solidFill>
                  <a:srgbClr val="000090"/>
                </a:solidFill>
              </a:rPr>
              <a:t>et al </a:t>
            </a:r>
            <a:r>
              <a:rPr lang="en-US" dirty="0" smtClean="0">
                <a:solidFill>
                  <a:srgbClr val="000090"/>
                </a:solidFill>
              </a:rPr>
              <a:t>‘14)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6" name="Curved Up Arrow 25"/>
          <p:cNvSpPr/>
          <p:nvPr/>
        </p:nvSpPr>
        <p:spPr>
          <a:xfrm>
            <a:off x="730912" y="3469521"/>
            <a:ext cx="5700889" cy="976966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573889"/>
            <a:ext cx="9513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(Has </a:t>
            </a:r>
            <a:r>
              <a:rPr lang="fr-FR" sz="2000" dirty="0" smtClean="0">
                <a:solidFill>
                  <a:srgbClr val="000090"/>
                </a:solidFill>
              </a:rPr>
              <a:t>’</a:t>
            </a:r>
            <a:r>
              <a:rPr lang="en-US" sz="2000" dirty="0" smtClean="0">
                <a:solidFill>
                  <a:srgbClr val="000090"/>
                </a:solidFill>
              </a:rPr>
              <a:t>07) </a:t>
            </a:r>
            <a:r>
              <a:rPr lang="en-US" sz="2000" b="1" dirty="0" smtClean="0">
                <a:solidFill>
                  <a:srgbClr val="0000FF"/>
                </a:solidFill>
              </a:rPr>
              <a:t>Analytical</a:t>
            </a:r>
            <a:r>
              <a:rPr lang="en-US" sz="2000" dirty="0" smtClean="0"/>
              <a:t> (</a:t>
            </a:r>
            <a:r>
              <a:rPr lang="en-US" sz="2000" dirty="0" err="1" smtClean="0"/>
              <a:t>Lieb</a:t>
            </a:r>
            <a:r>
              <a:rPr lang="en-US" sz="2000" dirty="0"/>
              <a:t>-</a:t>
            </a:r>
            <a:r>
              <a:rPr lang="en-US" sz="2000" dirty="0" smtClean="0"/>
              <a:t>Robinson bound, filtering function, Fourier analysis)</a:t>
            </a:r>
          </a:p>
          <a:p>
            <a:endParaRPr lang="en-US" sz="500" dirty="0" smtClean="0"/>
          </a:p>
          <a:p>
            <a:r>
              <a:rPr lang="en-US" sz="2000" dirty="0" smtClean="0">
                <a:solidFill>
                  <a:srgbClr val="000090"/>
                </a:solidFill>
              </a:rPr>
              <a:t>(Arad </a:t>
            </a:r>
            <a:r>
              <a:rPr lang="en-US" sz="2000" i="1" dirty="0" smtClean="0">
                <a:solidFill>
                  <a:srgbClr val="000090"/>
                </a:solidFill>
              </a:rPr>
              <a:t>et al </a:t>
            </a:r>
            <a:r>
              <a:rPr lang="fr-FR" sz="2000" dirty="0" smtClean="0">
                <a:solidFill>
                  <a:srgbClr val="000090"/>
                </a:solidFill>
              </a:rPr>
              <a:t>’</a:t>
            </a:r>
            <a:r>
              <a:rPr lang="en-US" sz="2000" dirty="0" smtClean="0">
                <a:solidFill>
                  <a:srgbClr val="000090"/>
                </a:solidFill>
              </a:rPr>
              <a:t>13) </a:t>
            </a:r>
            <a:r>
              <a:rPr lang="en-US" sz="2000" b="1" dirty="0" smtClean="0">
                <a:solidFill>
                  <a:srgbClr val="0000FF"/>
                </a:solidFill>
              </a:rPr>
              <a:t>Combinatorial </a:t>
            </a:r>
            <a:r>
              <a:rPr lang="en-US" sz="2000" dirty="0" smtClean="0"/>
              <a:t>(</a:t>
            </a:r>
            <a:r>
              <a:rPr lang="en-US" sz="2000" dirty="0" err="1" smtClean="0"/>
              <a:t>Chebyshev</a:t>
            </a:r>
            <a:r>
              <a:rPr lang="en-US" sz="2000" dirty="0" smtClean="0"/>
              <a:t> polynomial)</a:t>
            </a:r>
          </a:p>
          <a:p>
            <a:endParaRPr lang="en-US" sz="500" dirty="0"/>
          </a:p>
          <a:p>
            <a:r>
              <a:rPr lang="en-US" sz="2000" dirty="0" smtClean="0">
                <a:solidFill>
                  <a:srgbClr val="000090"/>
                </a:solidFill>
              </a:rPr>
              <a:t>(B., </a:t>
            </a:r>
            <a:r>
              <a:rPr lang="en-US" sz="2000" dirty="0" err="1" smtClean="0">
                <a:solidFill>
                  <a:srgbClr val="000090"/>
                </a:solidFill>
              </a:rPr>
              <a:t>Hor</a:t>
            </a:r>
            <a:r>
              <a:rPr lang="en-US" sz="2000" dirty="0" smtClean="0">
                <a:solidFill>
                  <a:srgbClr val="000090"/>
                </a:solidFill>
              </a:rPr>
              <a:t> ‘13) </a:t>
            </a:r>
            <a:r>
              <a:rPr lang="en-US" sz="2000" b="1" dirty="0" smtClean="0">
                <a:solidFill>
                  <a:srgbClr val="0000FF"/>
                </a:solidFill>
              </a:rPr>
              <a:t>Information-theoretical </a:t>
            </a:r>
            <a:r>
              <a:rPr lang="en-US" sz="2000" dirty="0" smtClean="0"/>
              <a:t>(entanglement distillation, single-shot info theory)</a:t>
            </a:r>
            <a:endParaRPr lang="en-US" sz="2000" b="1" dirty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492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in 1D: A Success Story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787" y="2578546"/>
            <a:ext cx="1340557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4818" y="2691435"/>
            <a:ext cx="7104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gap</a:t>
            </a:r>
            <a:endParaRPr lang="en-US" sz="2500" dirty="0"/>
          </a:p>
        </p:txBody>
      </p:sp>
      <p:sp>
        <p:nvSpPr>
          <p:cNvPr id="11" name="Right Arrow 10"/>
          <p:cNvSpPr/>
          <p:nvPr/>
        </p:nvSpPr>
        <p:spPr>
          <a:xfrm>
            <a:off x="1710577" y="2750884"/>
            <a:ext cx="809976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29474" y="2250412"/>
            <a:ext cx="1760055" cy="1304494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29474" y="2286020"/>
            <a:ext cx="17600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finite</a:t>
            </a:r>
          </a:p>
          <a:p>
            <a:pPr algn="ctr"/>
            <a:r>
              <a:rPr lang="en-US" sz="2500" dirty="0"/>
              <a:t>c</a:t>
            </a:r>
            <a:r>
              <a:rPr lang="en-US" sz="2500" dirty="0" smtClean="0"/>
              <a:t>orrelation </a:t>
            </a:r>
          </a:p>
          <a:p>
            <a:pPr algn="ctr"/>
            <a:r>
              <a:rPr lang="en-US" sz="2500" dirty="0" smtClean="0"/>
              <a:t>length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95133" y="2578546"/>
            <a:ext cx="1261224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95133" y="2691435"/>
            <a:ext cx="1374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</a:t>
            </a:r>
            <a:r>
              <a:rPr lang="en-US" sz="2500" dirty="0" smtClean="0"/>
              <a:t>rea law</a:t>
            </a:r>
            <a:endParaRPr lang="en-US" sz="2500" dirty="0"/>
          </a:p>
        </p:txBody>
      </p:sp>
      <p:sp>
        <p:nvSpPr>
          <p:cNvPr id="17" name="Right Arrow 16"/>
          <p:cNvSpPr/>
          <p:nvPr/>
        </p:nvSpPr>
        <p:spPr>
          <a:xfrm>
            <a:off x="6869245" y="2750884"/>
            <a:ext cx="901700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79911" y="2578546"/>
            <a:ext cx="1261224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19800" y="2691435"/>
            <a:ext cx="9225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MPS</a:t>
            </a:r>
            <a:endParaRPr lang="en-US" sz="2500" dirty="0"/>
          </a:p>
        </p:txBody>
      </p:sp>
      <p:sp>
        <p:nvSpPr>
          <p:cNvPr id="20" name="TextBox 19"/>
          <p:cNvSpPr txBox="1"/>
          <p:nvPr/>
        </p:nvSpPr>
        <p:spPr>
          <a:xfrm>
            <a:off x="1610344" y="3100189"/>
            <a:ext cx="128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(Has ‘04)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5245" y="3068704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(FNW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91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Vid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04)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0553" y="4446487"/>
            <a:ext cx="29030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(Hastings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07)    </a:t>
            </a:r>
            <a:r>
              <a:rPr lang="en-US" dirty="0" smtClean="0">
                <a:solidFill>
                  <a:srgbClr val="FF0000"/>
                </a:solidFill>
              </a:rPr>
              <a:t>S &lt;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30000" dirty="0" err="1" smtClean="0">
                <a:solidFill>
                  <a:srgbClr val="FF0000"/>
                </a:solidFill>
              </a:rPr>
              <a:t>O</a:t>
            </a:r>
            <a:r>
              <a:rPr lang="en-US" baseline="30000" dirty="0" smtClean="0">
                <a:solidFill>
                  <a:srgbClr val="FF0000"/>
                </a:solidFill>
              </a:rPr>
              <a:t>(1/</a:t>
            </a:r>
            <a:r>
              <a:rPr lang="en-US" baseline="30000" dirty="0" err="1" smtClean="0">
                <a:solidFill>
                  <a:srgbClr val="FF0000"/>
                </a:solidFill>
              </a:rPr>
              <a:t>Δ</a:t>
            </a:r>
            <a:r>
              <a:rPr lang="en-US" baseline="30000" dirty="0" smtClean="0">
                <a:solidFill>
                  <a:srgbClr val="FF0000"/>
                </a:solidFill>
              </a:rPr>
              <a:t>)     </a:t>
            </a:r>
          </a:p>
          <a:p>
            <a:endParaRPr lang="en-US" sz="1000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(Arad </a:t>
            </a:r>
            <a:r>
              <a:rPr lang="en-US" i="1" dirty="0" smtClean="0">
                <a:solidFill>
                  <a:srgbClr val="000090"/>
                </a:solidFill>
              </a:rPr>
              <a:t>et al </a:t>
            </a:r>
            <a:r>
              <a:rPr lang="en-US" dirty="0" smtClean="0">
                <a:solidFill>
                  <a:srgbClr val="000090"/>
                </a:solidFill>
              </a:rPr>
              <a:t>’13)  </a:t>
            </a:r>
            <a:r>
              <a:rPr lang="en-US" dirty="0" smtClean="0">
                <a:solidFill>
                  <a:srgbClr val="FF0000"/>
                </a:solidFill>
              </a:rPr>
              <a:t>S </a:t>
            </a:r>
            <a:r>
              <a:rPr lang="en-US" dirty="0">
                <a:solidFill>
                  <a:srgbClr val="FF0000"/>
                </a:solidFill>
              </a:rPr>
              <a:t>&lt;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(1/</a:t>
            </a:r>
            <a:r>
              <a:rPr lang="en-US" dirty="0" err="1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)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501755" y="2761068"/>
            <a:ext cx="921848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45079" y="3147943"/>
            <a:ext cx="133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(B, </a:t>
            </a:r>
            <a:r>
              <a:rPr lang="en-US" dirty="0" err="1" smtClean="0">
                <a:solidFill>
                  <a:srgbClr val="000090"/>
                </a:solidFill>
              </a:rPr>
              <a:t>Hor</a:t>
            </a:r>
            <a:r>
              <a:rPr lang="en-US" dirty="0" smtClean="0">
                <a:solidFill>
                  <a:srgbClr val="000090"/>
                </a:solidFill>
              </a:rPr>
              <a:t> ‘13)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1755" y="3469521"/>
            <a:ext cx="122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&lt; </a:t>
            </a:r>
            <a:r>
              <a:rPr lang="en-US" dirty="0" err="1">
                <a:solidFill>
                  <a:srgbClr val="FF0000"/>
                </a:solidFill>
              </a:rPr>
              <a:t>e</a:t>
            </a:r>
            <a:r>
              <a:rPr lang="en-US" baseline="30000" dirty="0" err="1">
                <a:solidFill>
                  <a:srgbClr val="FF0000"/>
                </a:solidFill>
              </a:rPr>
              <a:t>O</a:t>
            </a:r>
            <a:r>
              <a:rPr lang="en-US" baseline="30000" dirty="0" smtClean="0">
                <a:solidFill>
                  <a:srgbClr val="FF0000"/>
                </a:solidFill>
              </a:rPr>
              <a:t>(</a:t>
            </a:r>
            <a:r>
              <a:rPr lang="en-US" baseline="30000" dirty="0" err="1" smtClean="0">
                <a:solidFill>
                  <a:srgbClr val="FF0000"/>
                </a:solidFill>
              </a:rPr>
              <a:t>ξ</a:t>
            </a:r>
            <a:r>
              <a:rPr lang="en-US" baseline="30000" dirty="0" smtClean="0">
                <a:solidFill>
                  <a:srgbClr val="FF0000"/>
                </a:solidFill>
              </a:rPr>
              <a:t>)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46568" y="3382701"/>
            <a:ext cx="122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&lt; O(1/</a:t>
            </a:r>
            <a:r>
              <a:rPr lang="en-US" dirty="0" err="1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en-US" dirty="0"/>
          </a:p>
        </p:txBody>
      </p:sp>
      <p:sp>
        <p:nvSpPr>
          <p:cNvPr id="6" name="Curved Down Arrow 5"/>
          <p:cNvSpPr/>
          <p:nvPr/>
        </p:nvSpPr>
        <p:spPr>
          <a:xfrm>
            <a:off x="883312" y="1816526"/>
            <a:ext cx="7498688" cy="76202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3751" y="1447194"/>
            <a:ext cx="414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Efficient algorithm </a:t>
            </a:r>
            <a:r>
              <a:rPr lang="en-US" dirty="0" smtClean="0">
                <a:solidFill>
                  <a:srgbClr val="000090"/>
                </a:solidFill>
              </a:rPr>
              <a:t>(Landau </a:t>
            </a:r>
            <a:r>
              <a:rPr lang="en-US" i="1" dirty="0" smtClean="0">
                <a:solidFill>
                  <a:srgbClr val="000090"/>
                </a:solidFill>
              </a:rPr>
              <a:t>et al </a:t>
            </a:r>
            <a:r>
              <a:rPr lang="en-US" dirty="0" smtClean="0">
                <a:solidFill>
                  <a:srgbClr val="000090"/>
                </a:solidFill>
              </a:rPr>
              <a:t>‘14)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6" name="Curved Up Arrow 25"/>
          <p:cNvSpPr/>
          <p:nvPr/>
        </p:nvSpPr>
        <p:spPr>
          <a:xfrm>
            <a:off x="730912" y="3469521"/>
            <a:ext cx="5700889" cy="976966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386" y="5411612"/>
            <a:ext cx="905859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2</a:t>
            </a:r>
            <a:r>
              <a:rPr lang="en-US" sz="2200" b="1" baseline="30000" dirty="0" smtClean="0">
                <a:solidFill>
                  <a:srgbClr val="0000FF"/>
                </a:solidFill>
              </a:rPr>
              <a:t>nd</a:t>
            </a:r>
            <a:r>
              <a:rPr lang="en-US" sz="2200" b="1" dirty="0" smtClean="0">
                <a:solidFill>
                  <a:srgbClr val="0000FF"/>
                </a:solidFill>
              </a:rPr>
              <a:t> guess:  </a:t>
            </a:r>
            <a:r>
              <a:rPr lang="en-US" sz="2200" dirty="0" smtClean="0"/>
              <a:t>Area Law holds for</a:t>
            </a:r>
          </a:p>
          <a:p>
            <a:endParaRPr lang="en-US" sz="1000" dirty="0"/>
          </a:p>
          <a:p>
            <a:pPr marL="514350" indent="-514350">
              <a:buAutoNum type="arabicPeriod"/>
            </a:pPr>
            <a:r>
              <a:rPr lang="en-US" sz="2200" dirty="0" err="1"/>
              <a:t>G</a:t>
            </a:r>
            <a:r>
              <a:rPr lang="en-US" sz="2200" dirty="0" err="1" smtClean="0"/>
              <a:t>roundstates</a:t>
            </a:r>
            <a:r>
              <a:rPr lang="en-US" sz="2200" dirty="0" smtClean="0"/>
              <a:t> of gapped Hamiltonians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en-US" sz="500" dirty="0" smtClean="0"/>
          </a:p>
          <a:p>
            <a:pPr marL="514350" indent="-514350">
              <a:buFontTx/>
              <a:buAutoNum type="arabicPeriod" startAt="2"/>
            </a:pPr>
            <a:r>
              <a:rPr lang="en-US" sz="2200" dirty="0" smtClean="0"/>
              <a:t>Any state with finite correlation length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8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in 1D: A Success Story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787" y="2578546"/>
            <a:ext cx="1340557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4818" y="2691435"/>
            <a:ext cx="7104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gap</a:t>
            </a:r>
            <a:endParaRPr lang="en-US" sz="2500" dirty="0"/>
          </a:p>
        </p:txBody>
      </p:sp>
      <p:sp>
        <p:nvSpPr>
          <p:cNvPr id="11" name="Right Arrow 10"/>
          <p:cNvSpPr/>
          <p:nvPr/>
        </p:nvSpPr>
        <p:spPr>
          <a:xfrm>
            <a:off x="1710577" y="2750884"/>
            <a:ext cx="809976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29474" y="2250412"/>
            <a:ext cx="1760055" cy="1304494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29474" y="2286020"/>
            <a:ext cx="17600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finite</a:t>
            </a:r>
          </a:p>
          <a:p>
            <a:pPr algn="ctr"/>
            <a:r>
              <a:rPr lang="en-US" sz="2500" dirty="0"/>
              <a:t>c</a:t>
            </a:r>
            <a:r>
              <a:rPr lang="en-US" sz="2500" dirty="0" smtClean="0"/>
              <a:t>orrelation </a:t>
            </a:r>
          </a:p>
          <a:p>
            <a:pPr algn="ctr"/>
            <a:r>
              <a:rPr lang="en-US" sz="2500" dirty="0" smtClean="0"/>
              <a:t>length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95133" y="2578546"/>
            <a:ext cx="1261224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95133" y="2691435"/>
            <a:ext cx="1374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</a:t>
            </a:r>
            <a:r>
              <a:rPr lang="en-US" sz="2500" dirty="0" smtClean="0"/>
              <a:t>rea law</a:t>
            </a:r>
            <a:endParaRPr lang="en-US" sz="2500" dirty="0"/>
          </a:p>
        </p:txBody>
      </p:sp>
      <p:sp>
        <p:nvSpPr>
          <p:cNvPr id="17" name="Right Arrow 16"/>
          <p:cNvSpPr/>
          <p:nvPr/>
        </p:nvSpPr>
        <p:spPr>
          <a:xfrm>
            <a:off x="6869245" y="2750884"/>
            <a:ext cx="901700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79911" y="2578546"/>
            <a:ext cx="1261224" cy="706831"/>
          </a:xfrm>
          <a:prstGeom prst="rect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19800" y="2691435"/>
            <a:ext cx="9225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MPS</a:t>
            </a:r>
            <a:endParaRPr lang="en-US" sz="2500" dirty="0"/>
          </a:p>
        </p:txBody>
      </p:sp>
      <p:sp>
        <p:nvSpPr>
          <p:cNvPr id="20" name="TextBox 19"/>
          <p:cNvSpPr txBox="1"/>
          <p:nvPr/>
        </p:nvSpPr>
        <p:spPr>
          <a:xfrm>
            <a:off x="1610344" y="3100189"/>
            <a:ext cx="128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(Has ‘04)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5245" y="3068704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(FNW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91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Vid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04)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0553" y="4446487"/>
            <a:ext cx="29030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(Hastings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07)    </a:t>
            </a:r>
            <a:r>
              <a:rPr lang="en-US" dirty="0" smtClean="0">
                <a:solidFill>
                  <a:srgbClr val="FF0000"/>
                </a:solidFill>
              </a:rPr>
              <a:t>S &lt;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30000" dirty="0" err="1" smtClean="0">
                <a:solidFill>
                  <a:srgbClr val="FF0000"/>
                </a:solidFill>
              </a:rPr>
              <a:t>O</a:t>
            </a:r>
            <a:r>
              <a:rPr lang="en-US" baseline="30000" dirty="0" smtClean="0">
                <a:solidFill>
                  <a:srgbClr val="FF0000"/>
                </a:solidFill>
              </a:rPr>
              <a:t>(1/</a:t>
            </a:r>
            <a:r>
              <a:rPr lang="en-US" baseline="30000" dirty="0" err="1" smtClean="0">
                <a:solidFill>
                  <a:srgbClr val="FF0000"/>
                </a:solidFill>
              </a:rPr>
              <a:t>Δ</a:t>
            </a:r>
            <a:r>
              <a:rPr lang="en-US" baseline="30000" dirty="0" smtClean="0">
                <a:solidFill>
                  <a:srgbClr val="FF0000"/>
                </a:solidFill>
              </a:rPr>
              <a:t>)     </a:t>
            </a:r>
          </a:p>
          <a:p>
            <a:endParaRPr lang="en-US" sz="1000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(Arad </a:t>
            </a:r>
            <a:r>
              <a:rPr lang="en-US" i="1" dirty="0" smtClean="0">
                <a:solidFill>
                  <a:srgbClr val="000090"/>
                </a:solidFill>
              </a:rPr>
              <a:t>et al </a:t>
            </a:r>
            <a:r>
              <a:rPr lang="en-US" dirty="0" smtClean="0">
                <a:solidFill>
                  <a:srgbClr val="000090"/>
                </a:solidFill>
              </a:rPr>
              <a:t>’13)  </a:t>
            </a:r>
            <a:r>
              <a:rPr lang="en-US" dirty="0" smtClean="0">
                <a:solidFill>
                  <a:srgbClr val="FF0000"/>
                </a:solidFill>
              </a:rPr>
              <a:t>S </a:t>
            </a:r>
            <a:r>
              <a:rPr lang="en-US" dirty="0">
                <a:solidFill>
                  <a:srgbClr val="FF0000"/>
                </a:solidFill>
              </a:rPr>
              <a:t>&lt;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(1/</a:t>
            </a:r>
            <a:r>
              <a:rPr lang="en-US" dirty="0" err="1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)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501755" y="2761068"/>
            <a:ext cx="921848" cy="36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45079" y="3147943"/>
            <a:ext cx="133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(B, </a:t>
            </a:r>
            <a:r>
              <a:rPr lang="en-US" dirty="0" err="1" smtClean="0">
                <a:solidFill>
                  <a:srgbClr val="000090"/>
                </a:solidFill>
              </a:rPr>
              <a:t>Hor</a:t>
            </a:r>
            <a:r>
              <a:rPr lang="en-US" dirty="0" smtClean="0">
                <a:solidFill>
                  <a:srgbClr val="000090"/>
                </a:solidFill>
              </a:rPr>
              <a:t> ‘13)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1755" y="3469521"/>
            <a:ext cx="122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&lt; </a:t>
            </a:r>
            <a:r>
              <a:rPr lang="en-US" dirty="0" err="1">
                <a:solidFill>
                  <a:srgbClr val="FF0000"/>
                </a:solidFill>
              </a:rPr>
              <a:t>e</a:t>
            </a:r>
            <a:r>
              <a:rPr lang="en-US" baseline="30000" dirty="0" err="1">
                <a:solidFill>
                  <a:srgbClr val="FF0000"/>
                </a:solidFill>
              </a:rPr>
              <a:t>O</a:t>
            </a:r>
            <a:r>
              <a:rPr lang="en-US" baseline="30000" dirty="0" smtClean="0">
                <a:solidFill>
                  <a:srgbClr val="FF0000"/>
                </a:solidFill>
              </a:rPr>
              <a:t>(</a:t>
            </a:r>
            <a:r>
              <a:rPr lang="en-US" baseline="30000" dirty="0" err="1" smtClean="0">
                <a:solidFill>
                  <a:srgbClr val="FF0000"/>
                </a:solidFill>
              </a:rPr>
              <a:t>ξ</a:t>
            </a:r>
            <a:r>
              <a:rPr lang="en-US" baseline="30000" dirty="0" smtClean="0">
                <a:solidFill>
                  <a:srgbClr val="FF0000"/>
                </a:solidFill>
              </a:rPr>
              <a:t>)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46568" y="3382701"/>
            <a:ext cx="122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&lt; O(1/</a:t>
            </a:r>
            <a:r>
              <a:rPr lang="en-US" dirty="0" err="1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en-US" dirty="0"/>
          </a:p>
        </p:txBody>
      </p:sp>
      <p:sp>
        <p:nvSpPr>
          <p:cNvPr id="6" name="Curved Down Arrow 5"/>
          <p:cNvSpPr/>
          <p:nvPr/>
        </p:nvSpPr>
        <p:spPr>
          <a:xfrm>
            <a:off x="883312" y="1816526"/>
            <a:ext cx="7498688" cy="76202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3751" y="1447194"/>
            <a:ext cx="414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Efficient algorithm </a:t>
            </a:r>
            <a:r>
              <a:rPr lang="en-US" dirty="0" smtClean="0">
                <a:solidFill>
                  <a:srgbClr val="000090"/>
                </a:solidFill>
              </a:rPr>
              <a:t>(Landau </a:t>
            </a:r>
            <a:r>
              <a:rPr lang="en-US" i="1" dirty="0" smtClean="0">
                <a:solidFill>
                  <a:srgbClr val="000090"/>
                </a:solidFill>
              </a:rPr>
              <a:t>et al </a:t>
            </a:r>
            <a:r>
              <a:rPr lang="en-US" dirty="0" smtClean="0">
                <a:solidFill>
                  <a:srgbClr val="000090"/>
                </a:solidFill>
              </a:rPr>
              <a:t>‘14)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6" name="Curved Up Arrow 25"/>
          <p:cNvSpPr/>
          <p:nvPr/>
        </p:nvSpPr>
        <p:spPr>
          <a:xfrm>
            <a:off x="730912" y="3469521"/>
            <a:ext cx="5700889" cy="976966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386" y="5411612"/>
            <a:ext cx="9058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2</a:t>
            </a:r>
            <a:r>
              <a:rPr lang="en-US" sz="2200" b="1" baseline="30000" dirty="0" smtClean="0">
                <a:solidFill>
                  <a:srgbClr val="0000FF"/>
                </a:solidFill>
              </a:rPr>
              <a:t>nd</a:t>
            </a:r>
            <a:r>
              <a:rPr lang="en-US" sz="2200" b="1" dirty="0" smtClean="0">
                <a:solidFill>
                  <a:srgbClr val="0000FF"/>
                </a:solidFill>
              </a:rPr>
              <a:t> guess:  </a:t>
            </a:r>
            <a:r>
              <a:rPr lang="en-US" sz="2200" dirty="0" smtClean="0"/>
              <a:t>Area Law holds for</a:t>
            </a:r>
          </a:p>
          <a:p>
            <a:endParaRPr lang="en-US" sz="1000" dirty="0"/>
          </a:p>
          <a:p>
            <a:pPr marL="514350" indent="-514350">
              <a:buAutoNum type="arabicPeriod"/>
            </a:pPr>
            <a:r>
              <a:rPr lang="en-US" sz="2200" dirty="0" err="1"/>
              <a:t>G</a:t>
            </a:r>
            <a:r>
              <a:rPr lang="en-US" sz="2200" dirty="0" err="1" smtClean="0"/>
              <a:t>roundstates</a:t>
            </a:r>
            <a:r>
              <a:rPr lang="en-US" sz="2200" dirty="0" smtClean="0"/>
              <a:t> of gapped Hamiltonians      </a:t>
            </a:r>
            <a:r>
              <a:rPr lang="en-US" sz="2200" b="1" dirty="0" smtClean="0">
                <a:solidFill>
                  <a:srgbClr val="0000FF"/>
                </a:solidFill>
              </a:rPr>
              <a:t>1D, YES!    </a:t>
            </a:r>
            <a:r>
              <a:rPr lang="en-US" sz="2200" b="1" dirty="0" smtClean="0">
                <a:solidFill>
                  <a:srgbClr val="FF0000"/>
                </a:solidFill>
              </a:rPr>
              <a:t>&gt;1D, OPEN </a:t>
            </a:r>
          </a:p>
          <a:p>
            <a:pPr marL="514350" indent="-514350">
              <a:buAutoNum type="arabicPeriod"/>
            </a:pPr>
            <a:endParaRPr lang="en-US" sz="500" dirty="0" smtClean="0"/>
          </a:p>
          <a:p>
            <a:pPr marL="514350" indent="-514350">
              <a:buFontTx/>
              <a:buAutoNum type="arabicPeriod" startAt="2"/>
            </a:pPr>
            <a:r>
              <a:rPr lang="en-US" sz="2200" dirty="0" smtClean="0"/>
              <a:t>Any state with finite correlation length    </a:t>
            </a:r>
            <a:r>
              <a:rPr lang="en-US" sz="2200" b="1" dirty="0">
                <a:solidFill>
                  <a:srgbClr val="0000FF"/>
                </a:solidFill>
              </a:rPr>
              <a:t>1D, YES! </a:t>
            </a:r>
            <a:r>
              <a:rPr lang="en-US" sz="2200" b="1" dirty="0" smtClean="0">
                <a:solidFill>
                  <a:srgbClr val="0000FF"/>
                </a:solidFill>
              </a:rPr>
              <a:t>    </a:t>
            </a:r>
            <a:r>
              <a:rPr lang="en-US" sz="2200" b="1" dirty="0" smtClean="0">
                <a:solidFill>
                  <a:srgbClr val="FF0000"/>
                </a:solidFill>
              </a:rPr>
              <a:t>&gt;1D, OPEN</a:t>
            </a:r>
            <a:endParaRPr lang="en-US" sz="2200" b="1" dirty="0">
              <a:solidFill>
                <a:srgbClr val="FF0000"/>
              </a:solidFill>
            </a:endParaRPr>
          </a:p>
          <a:p>
            <a:pPr marL="514350" indent="-514350">
              <a:buAutoNum type="arabicPeriod" startAt="2"/>
            </a:pP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1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Specific Heat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36836"/>
            <a:ext cx="80997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Statistical Mechanics 1.01</a:t>
            </a:r>
          </a:p>
          <a:p>
            <a:endParaRPr lang="en-US" sz="2500" dirty="0"/>
          </a:p>
          <a:p>
            <a:r>
              <a:rPr lang="en-US" sz="2500" b="1" dirty="0" smtClean="0">
                <a:solidFill>
                  <a:srgbClr val="0000FF"/>
                </a:solidFill>
              </a:rPr>
              <a:t>Gibbs state:                                       </a:t>
            </a:r>
            <a:r>
              <a:rPr lang="en-US" sz="2500" b="1" dirty="0" smtClean="0"/>
              <a:t>,  </a:t>
            </a:r>
          </a:p>
          <a:p>
            <a:endParaRPr lang="en-US" sz="2500" dirty="0"/>
          </a:p>
          <a:p>
            <a:endParaRPr lang="en-US" sz="1500" dirty="0" smtClean="0"/>
          </a:p>
        </p:txBody>
      </p:sp>
      <p:pic>
        <p:nvPicPr>
          <p:cNvPr id="6" name="Picture 5" descr="latex-image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108905"/>
            <a:ext cx="2441223" cy="765304"/>
          </a:xfrm>
          <a:prstGeom prst="rect">
            <a:avLst/>
          </a:prstGeom>
        </p:spPr>
      </p:pic>
      <p:pic>
        <p:nvPicPr>
          <p:cNvPr id="9" name="Picture 8" descr="latex-image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90" y="2333427"/>
            <a:ext cx="2356555" cy="4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Specific Heat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36836"/>
            <a:ext cx="809977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Statistical Mechanics 1.01</a:t>
            </a:r>
          </a:p>
          <a:p>
            <a:endParaRPr lang="en-US" sz="2500" dirty="0"/>
          </a:p>
          <a:p>
            <a:r>
              <a:rPr lang="en-US" sz="2500" b="1" dirty="0" smtClean="0">
                <a:solidFill>
                  <a:srgbClr val="0000FF"/>
                </a:solidFill>
              </a:rPr>
              <a:t>Gibbs state:                                       </a:t>
            </a:r>
            <a:r>
              <a:rPr lang="en-US" sz="2500" b="1" dirty="0" smtClean="0"/>
              <a:t>,  </a:t>
            </a:r>
          </a:p>
          <a:p>
            <a:endParaRPr lang="en-US" sz="2500" dirty="0"/>
          </a:p>
          <a:p>
            <a:endParaRPr lang="en-US" sz="1500" dirty="0" smtClean="0"/>
          </a:p>
          <a:p>
            <a:r>
              <a:rPr lang="en-US" sz="2500" b="1" dirty="0">
                <a:solidFill>
                  <a:srgbClr val="0000FF"/>
                </a:solidFill>
              </a:rPr>
              <a:t>e</a:t>
            </a:r>
            <a:r>
              <a:rPr lang="en-US" sz="2500" b="1" dirty="0" smtClean="0">
                <a:solidFill>
                  <a:srgbClr val="0000FF"/>
                </a:solidFill>
              </a:rPr>
              <a:t>nergy density:</a:t>
            </a:r>
          </a:p>
          <a:p>
            <a:endParaRPr lang="en-US" sz="2500" dirty="0" smtClean="0">
              <a:solidFill>
                <a:srgbClr val="0000FF"/>
              </a:solidFill>
            </a:endParaRPr>
          </a:p>
          <a:p>
            <a:endParaRPr lang="en-US" sz="1000" dirty="0">
              <a:solidFill>
                <a:srgbClr val="0000FF"/>
              </a:solidFill>
            </a:endParaRPr>
          </a:p>
        </p:txBody>
      </p:sp>
      <p:pic>
        <p:nvPicPr>
          <p:cNvPr id="6" name="Picture 5" descr="latex-image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108905"/>
            <a:ext cx="2441223" cy="765304"/>
          </a:xfrm>
          <a:prstGeom prst="rect">
            <a:avLst/>
          </a:prstGeom>
        </p:spPr>
      </p:pic>
      <p:pic>
        <p:nvPicPr>
          <p:cNvPr id="9" name="Picture 8" descr="latex-image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90" y="2333427"/>
            <a:ext cx="2356555" cy="411919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28" y="3142544"/>
            <a:ext cx="2861028" cy="71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Specific Heat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36836"/>
            <a:ext cx="809977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Statistical Mechanics 1.01</a:t>
            </a:r>
          </a:p>
          <a:p>
            <a:endParaRPr lang="en-US" sz="2500" dirty="0"/>
          </a:p>
          <a:p>
            <a:r>
              <a:rPr lang="en-US" sz="2500" b="1" dirty="0" smtClean="0">
                <a:solidFill>
                  <a:srgbClr val="0000FF"/>
                </a:solidFill>
              </a:rPr>
              <a:t>Gibbs state:                                       </a:t>
            </a:r>
            <a:r>
              <a:rPr lang="en-US" sz="2500" b="1" dirty="0" smtClean="0"/>
              <a:t>,  </a:t>
            </a:r>
          </a:p>
          <a:p>
            <a:endParaRPr lang="en-US" sz="2500" dirty="0"/>
          </a:p>
          <a:p>
            <a:endParaRPr lang="en-US" sz="1500" dirty="0" smtClean="0"/>
          </a:p>
          <a:p>
            <a:r>
              <a:rPr lang="en-US" sz="2500" b="1" dirty="0">
                <a:solidFill>
                  <a:srgbClr val="0000FF"/>
                </a:solidFill>
              </a:rPr>
              <a:t>e</a:t>
            </a:r>
            <a:r>
              <a:rPr lang="en-US" sz="2500" b="1" dirty="0" smtClean="0">
                <a:solidFill>
                  <a:srgbClr val="0000FF"/>
                </a:solidFill>
              </a:rPr>
              <a:t>nergy density:</a:t>
            </a:r>
          </a:p>
          <a:p>
            <a:endParaRPr lang="en-US" sz="2500" dirty="0" smtClean="0">
              <a:solidFill>
                <a:srgbClr val="0000FF"/>
              </a:solidFill>
            </a:endParaRPr>
          </a:p>
          <a:p>
            <a:endParaRPr lang="en-US" sz="1000" dirty="0">
              <a:solidFill>
                <a:srgbClr val="0000FF"/>
              </a:solidFill>
            </a:endParaRPr>
          </a:p>
          <a:p>
            <a:r>
              <a:rPr lang="en-US" sz="2500" b="1" dirty="0">
                <a:solidFill>
                  <a:srgbClr val="0000FF"/>
                </a:solidFill>
              </a:rPr>
              <a:t>e</a:t>
            </a:r>
            <a:r>
              <a:rPr lang="en-US" sz="2500" b="1" dirty="0" smtClean="0">
                <a:solidFill>
                  <a:srgbClr val="0000FF"/>
                </a:solidFill>
              </a:rPr>
              <a:t>ntropy density:</a:t>
            </a:r>
          </a:p>
          <a:p>
            <a:endParaRPr lang="en-US" sz="2500" dirty="0" smtClean="0">
              <a:solidFill>
                <a:srgbClr val="0000FF"/>
              </a:solidFill>
            </a:endParaRPr>
          </a:p>
          <a:p>
            <a:endParaRPr lang="en-US" sz="1000" dirty="0">
              <a:solidFill>
                <a:srgbClr val="0000FF"/>
              </a:solidFill>
            </a:endParaRPr>
          </a:p>
        </p:txBody>
      </p:sp>
      <p:pic>
        <p:nvPicPr>
          <p:cNvPr id="6" name="Picture 5" descr="latex-image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108905"/>
            <a:ext cx="2441223" cy="765304"/>
          </a:xfrm>
          <a:prstGeom prst="rect">
            <a:avLst/>
          </a:prstGeom>
        </p:spPr>
      </p:pic>
      <p:pic>
        <p:nvPicPr>
          <p:cNvPr id="9" name="Picture 8" descr="latex-image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90" y="2333427"/>
            <a:ext cx="2356555" cy="411919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28" y="3142544"/>
            <a:ext cx="2861028" cy="717682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4059767"/>
            <a:ext cx="2611967" cy="7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Specific Heat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36836"/>
            <a:ext cx="8099778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Statistical Mechanics 1.01</a:t>
            </a:r>
          </a:p>
          <a:p>
            <a:endParaRPr lang="en-US" sz="2500" dirty="0"/>
          </a:p>
          <a:p>
            <a:r>
              <a:rPr lang="en-US" sz="2500" b="1" dirty="0" smtClean="0">
                <a:solidFill>
                  <a:srgbClr val="0000FF"/>
                </a:solidFill>
              </a:rPr>
              <a:t>Gibbs state:                                       </a:t>
            </a:r>
            <a:r>
              <a:rPr lang="en-US" sz="2500" b="1" dirty="0" smtClean="0"/>
              <a:t>,  </a:t>
            </a:r>
          </a:p>
          <a:p>
            <a:endParaRPr lang="en-US" sz="2500" dirty="0"/>
          </a:p>
          <a:p>
            <a:endParaRPr lang="en-US" sz="1500" dirty="0" smtClean="0"/>
          </a:p>
          <a:p>
            <a:r>
              <a:rPr lang="en-US" sz="2500" b="1" dirty="0">
                <a:solidFill>
                  <a:srgbClr val="0000FF"/>
                </a:solidFill>
              </a:rPr>
              <a:t>e</a:t>
            </a:r>
            <a:r>
              <a:rPr lang="en-US" sz="2500" b="1" dirty="0" smtClean="0">
                <a:solidFill>
                  <a:srgbClr val="0000FF"/>
                </a:solidFill>
              </a:rPr>
              <a:t>nergy density:</a:t>
            </a:r>
          </a:p>
          <a:p>
            <a:endParaRPr lang="en-US" sz="2500" dirty="0" smtClean="0">
              <a:solidFill>
                <a:srgbClr val="0000FF"/>
              </a:solidFill>
            </a:endParaRPr>
          </a:p>
          <a:p>
            <a:endParaRPr lang="en-US" sz="1000" dirty="0">
              <a:solidFill>
                <a:srgbClr val="0000FF"/>
              </a:solidFill>
            </a:endParaRPr>
          </a:p>
          <a:p>
            <a:r>
              <a:rPr lang="en-US" sz="2500" b="1" dirty="0">
                <a:solidFill>
                  <a:srgbClr val="0000FF"/>
                </a:solidFill>
              </a:rPr>
              <a:t>e</a:t>
            </a:r>
            <a:r>
              <a:rPr lang="en-US" sz="2500" b="1" dirty="0" smtClean="0">
                <a:solidFill>
                  <a:srgbClr val="0000FF"/>
                </a:solidFill>
              </a:rPr>
              <a:t>ntropy density:</a:t>
            </a:r>
          </a:p>
          <a:p>
            <a:endParaRPr lang="en-US" sz="2500" dirty="0" smtClean="0">
              <a:solidFill>
                <a:srgbClr val="0000FF"/>
              </a:solidFill>
            </a:endParaRPr>
          </a:p>
          <a:p>
            <a:endParaRPr lang="en-US" sz="1000" dirty="0">
              <a:solidFill>
                <a:srgbClr val="0000FF"/>
              </a:solidFill>
            </a:endParaRPr>
          </a:p>
          <a:p>
            <a:r>
              <a:rPr lang="en-US" sz="2500" b="1" dirty="0" smtClean="0">
                <a:solidFill>
                  <a:srgbClr val="0000FF"/>
                </a:solidFill>
              </a:rPr>
              <a:t>Specific heat </a:t>
            </a:r>
          </a:p>
          <a:p>
            <a:r>
              <a:rPr lang="en-US" sz="2500" b="1" dirty="0">
                <a:solidFill>
                  <a:srgbClr val="0000FF"/>
                </a:solidFill>
              </a:rPr>
              <a:t> </a:t>
            </a:r>
            <a:r>
              <a:rPr lang="en-US" sz="2500" b="1" dirty="0" smtClean="0">
                <a:solidFill>
                  <a:srgbClr val="0000FF"/>
                </a:solidFill>
              </a:rPr>
              <a:t>     capacity:    </a:t>
            </a:r>
            <a:endParaRPr lang="en-US" sz="25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latex-image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108905"/>
            <a:ext cx="2441223" cy="765304"/>
          </a:xfrm>
          <a:prstGeom prst="rect">
            <a:avLst/>
          </a:prstGeom>
        </p:spPr>
      </p:pic>
      <p:pic>
        <p:nvPicPr>
          <p:cNvPr id="9" name="Picture 8" descr="latex-image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90" y="2333427"/>
            <a:ext cx="2356555" cy="411919"/>
          </a:xfrm>
          <a:prstGeom prst="rect">
            <a:avLst/>
          </a:prstGeom>
        </p:spPr>
      </p:pic>
      <p:pic>
        <p:nvPicPr>
          <p:cNvPr id="28" name="Picture 27" descr="latex-image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12" y="5118108"/>
            <a:ext cx="5559778" cy="1553208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28" y="3142544"/>
            <a:ext cx="2861028" cy="717682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4059767"/>
            <a:ext cx="2611967" cy="7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710944"/>
            <a:ext cx="83105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FF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   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                                                 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7" y="1495113"/>
            <a:ext cx="2676232" cy="672354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67" y="1710944"/>
            <a:ext cx="27940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0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Specific Heat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000" y="1775450"/>
            <a:ext cx="7648222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Specific heat at </a:t>
            </a:r>
            <a:r>
              <a:rPr lang="en-US" sz="2700" i="1" dirty="0" smtClean="0"/>
              <a:t>T</a:t>
            </a:r>
            <a:r>
              <a:rPr lang="en-US" sz="2700" dirty="0" smtClean="0"/>
              <a:t> close to zero:</a:t>
            </a:r>
          </a:p>
          <a:p>
            <a:endParaRPr lang="en-US" sz="2700" dirty="0"/>
          </a:p>
          <a:p>
            <a:r>
              <a:rPr lang="en-US" sz="2700" b="1" dirty="0" smtClean="0">
                <a:solidFill>
                  <a:srgbClr val="0000FF"/>
                </a:solidFill>
              </a:rPr>
              <a:t>Gapped systems: </a:t>
            </a:r>
          </a:p>
          <a:p>
            <a:r>
              <a:rPr lang="en-US" sz="2300" dirty="0" smtClean="0"/>
              <a:t>(superconductor, </a:t>
            </a:r>
          </a:p>
          <a:p>
            <a:r>
              <a:rPr lang="en-US" sz="2300" dirty="0" smtClean="0"/>
              <a:t>Haldane phase, </a:t>
            </a:r>
          </a:p>
          <a:p>
            <a:r>
              <a:rPr lang="en-US" sz="2300" dirty="0" smtClean="0"/>
              <a:t>FQHE, …)</a:t>
            </a:r>
            <a:endParaRPr lang="en-US" sz="27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2700" b="1" dirty="0" smtClean="0">
                <a:solidFill>
                  <a:srgbClr val="0000FF"/>
                </a:solidFill>
              </a:rPr>
              <a:t>Gapless systems:</a:t>
            </a:r>
          </a:p>
          <a:p>
            <a:r>
              <a:rPr lang="en-US" sz="2300" dirty="0" smtClean="0"/>
              <a:t>(conductor, …)</a:t>
            </a:r>
            <a:endParaRPr lang="en-US" sz="2300" dirty="0"/>
          </a:p>
        </p:txBody>
      </p:sp>
      <p:pic>
        <p:nvPicPr>
          <p:cNvPr id="3" name="Picture 2" descr="latex-image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4" y="2558344"/>
            <a:ext cx="3090333" cy="474587"/>
          </a:xfrm>
          <a:prstGeom prst="rect">
            <a:avLst/>
          </a:prstGeom>
        </p:spPr>
      </p:pic>
      <p:pic>
        <p:nvPicPr>
          <p:cNvPr id="4" name="Picture 3" descr="latex-image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4" y="5056717"/>
            <a:ext cx="1693333" cy="3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4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Specific Heat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000" y="1775450"/>
            <a:ext cx="76482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solidFill>
                  <a:srgbClr val="0000FF"/>
                </a:solidFill>
              </a:rPr>
              <a:t>Thm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  <a:r>
              <a:rPr lang="en-US" sz="2300" dirty="0" smtClean="0"/>
              <a:t>Let </a:t>
            </a:r>
            <a:r>
              <a:rPr lang="en-US" sz="2300" i="1" dirty="0" smtClean="0"/>
              <a:t>H</a:t>
            </a:r>
            <a:r>
              <a:rPr lang="en-US" sz="2300" dirty="0" smtClean="0"/>
              <a:t> be a local Hamiltonian on a d-dimensional lattice </a:t>
            </a:r>
            <a:r>
              <a:rPr lang="en-US" sz="2300" dirty="0" err="1" smtClean="0"/>
              <a:t>Λ</a:t>
            </a:r>
            <a:r>
              <a:rPr lang="en-US" sz="2300" dirty="0" smtClean="0"/>
              <a:t> := [n]</a:t>
            </a:r>
            <a:r>
              <a:rPr lang="en-US" sz="2300" baseline="30000" dirty="0" smtClean="0"/>
              <a:t>d</a:t>
            </a:r>
            <a:r>
              <a:rPr lang="en-US" sz="2300" dirty="0" smtClean="0"/>
              <a:t>. Let (R</a:t>
            </a:r>
            <a:r>
              <a:rPr lang="en-US" sz="2300" baseline="-25000" dirty="0" smtClean="0"/>
              <a:t>1</a:t>
            </a:r>
            <a:r>
              <a:rPr lang="en-US" sz="2300" dirty="0" smtClean="0"/>
              <a:t>, …, R</a:t>
            </a:r>
            <a:r>
              <a:rPr lang="en-US" sz="2300" baseline="-25000" dirty="0" smtClean="0"/>
              <a:t>N</a:t>
            </a:r>
            <a:r>
              <a:rPr lang="en-US" sz="2300" dirty="0" smtClean="0"/>
              <a:t>), with N = </a:t>
            </a:r>
            <a:r>
              <a:rPr lang="en-US" sz="2300" dirty="0" err="1" smtClean="0"/>
              <a:t>n</a:t>
            </a:r>
            <a:r>
              <a:rPr lang="en-US" sz="2300" baseline="30000" dirty="0" err="1" smtClean="0"/>
              <a:t>d</a:t>
            </a:r>
            <a:r>
              <a:rPr lang="en-US" sz="2300" dirty="0" smtClean="0"/>
              <a:t>/</a:t>
            </a:r>
            <a:r>
              <a:rPr lang="en-US" sz="2300" dirty="0" err="1" smtClean="0"/>
              <a:t>l</a:t>
            </a:r>
            <a:r>
              <a:rPr lang="en-US" sz="2300" baseline="30000" dirty="0" err="1" smtClean="0"/>
              <a:t>d</a:t>
            </a:r>
            <a:r>
              <a:rPr lang="en-US" sz="2300" dirty="0" smtClean="0"/>
              <a:t>, be a partition of </a:t>
            </a:r>
            <a:r>
              <a:rPr lang="en-US" sz="2300" dirty="0" err="1" smtClean="0"/>
              <a:t>Λ</a:t>
            </a:r>
            <a:r>
              <a:rPr lang="en-US" sz="2300" dirty="0"/>
              <a:t> </a:t>
            </a:r>
            <a:r>
              <a:rPr lang="en-US" sz="2300" dirty="0" smtClean="0"/>
              <a:t>into cubic sub-lattices of size </a:t>
            </a:r>
            <a:r>
              <a:rPr lang="en-US" sz="2300" i="1" dirty="0" smtClean="0"/>
              <a:t>l</a:t>
            </a:r>
            <a:r>
              <a:rPr lang="en-US" sz="2300" dirty="0" smtClean="0"/>
              <a:t> (and volume </a:t>
            </a:r>
            <a:r>
              <a:rPr lang="en-US" sz="2300" dirty="0" err="1" smtClean="0"/>
              <a:t>l</a:t>
            </a:r>
            <a:r>
              <a:rPr lang="en-US" sz="2300" baseline="30000" dirty="0" err="1" smtClean="0"/>
              <a:t>d</a:t>
            </a:r>
            <a:r>
              <a:rPr lang="en-US" sz="2300" dirty="0" smtClean="0"/>
              <a:t>). </a:t>
            </a:r>
          </a:p>
          <a:p>
            <a:endParaRPr lang="en-US" sz="1000" dirty="0" smtClean="0"/>
          </a:p>
          <a:p>
            <a:r>
              <a:rPr lang="en-US" sz="2300" b="1" dirty="0" smtClean="0">
                <a:solidFill>
                  <a:srgbClr val="0000FF"/>
                </a:solidFill>
              </a:rPr>
              <a:t>1. </a:t>
            </a:r>
            <a:r>
              <a:rPr lang="en-US" sz="2300" dirty="0" smtClean="0"/>
              <a:t>Suppose c(T) ≤ T</a:t>
            </a:r>
            <a:r>
              <a:rPr lang="en-US" sz="2300" baseline="30000" dirty="0" smtClean="0"/>
              <a:t>-</a:t>
            </a:r>
            <a:r>
              <a:rPr lang="en-US" sz="2300" baseline="30000" dirty="0" err="1" smtClean="0"/>
              <a:t>ν</a:t>
            </a:r>
            <a:r>
              <a:rPr lang="en-US" sz="2300" baseline="30000" dirty="0" smtClean="0"/>
              <a:t> </a:t>
            </a:r>
            <a:r>
              <a:rPr lang="en-US" sz="2300" dirty="0" smtClean="0"/>
              <a:t>e</a:t>
            </a:r>
            <a:r>
              <a:rPr lang="en-US" sz="2300" baseline="30000" dirty="0" smtClean="0"/>
              <a:t>-</a:t>
            </a:r>
            <a:r>
              <a:rPr lang="en-US" sz="2300" baseline="30000" dirty="0" err="1" smtClean="0"/>
              <a:t>Δ</a:t>
            </a:r>
            <a:r>
              <a:rPr lang="en-US" sz="2300" baseline="30000" dirty="0" smtClean="0"/>
              <a:t>/T</a:t>
            </a:r>
            <a:r>
              <a:rPr lang="en-US" sz="2300" dirty="0" smtClean="0"/>
              <a:t> for every T ≤ </a:t>
            </a:r>
            <a:r>
              <a:rPr lang="en-US" sz="2300" dirty="0" err="1" smtClean="0"/>
              <a:t>T</a:t>
            </a:r>
            <a:r>
              <a:rPr lang="en-US" sz="2300" baseline="-25000" dirty="0" err="1" smtClean="0"/>
              <a:t>c</a:t>
            </a:r>
            <a:r>
              <a:rPr lang="en-US" sz="2300" dirty="0" smtClean="0"/>
              <a:t>. Then for every </a:t>
            </a:r>
            <a:r>
              <a:rPr lang="en-US" sz="2300" i="1" dirty="0" err="1" smtClean="0"/>
              <a:t>ψ</a:t>
            </a:r>
            <a:r>
              <a:rPr lang="en-US" sz="2300" dirty="0" smtClean="0"/>
              <a:t> with</a:t>
            </a:r>
            <a:endParaRPr lang="en-US" sz="2300" i="1" dirty="0" smtClean="0"/>
          </a:p>
        </p:txBody>
      </p:sp>
      <p:pic>
        <p:nvPicPr>
          <p:cNvPr id="5" name="Picture 4" descr="latex-image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3419295"/>
            <a:ext cx="1931104" cy="337943"/>
          </a:xfrm>
          <a:prstGeom prst="rect">
            <a:avLst/>
          </a:prstGeom>
        </p:spPr>
      </p:pic>
      <p:pic>
        <p:nvPicPr>
          <p:cNvPr id="7" name="Picture 6" descr="fig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5323572"/>
            <a:ext cx="4364135" cy="32731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2778" y="1624000"/>
            <a:ext cx="8198556" cy="3230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91150"/>
            <a:ext cx="1594987" cy="351277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05" y="3900243"/>
            <a:ext cx="5289550" cy="87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2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Specific Heat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000" y="1775450"/>
            <a:ext cx="76482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solidFill>
                  <a:srgbClr val="0000FF"/>
                </a:solidFill>
              </a:rPr>
              <a:t>Thm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  <a:r>
              <a:rPr lang="en-US" sz="2300" dirty="0" smtClean="0"/>
              <a:t>Let </a:t>
            </a:r>
            <a:r>
              <a:rPr lang="en-US" sz="2300" i="1" dirty="0" smtClean="0"/>
              <a:t>H</a:t>
            </a:r>
            <a:r>
              <a:rPr lang="en-US" sz="2300" dirty="0" smtClean="0"/>
              <a:t> be a local Hamiltonian on a d-dimensional lattice </a:t>
            </a:r>
            <a:r>
              <a:rPr lang="en-US" sz="2300" dirty="0" err="1" smtClean="0"/>
              <a:t>Λ</a:t>
            </a:r>
            <a:r>
              <a:rPr lang="en-US" sz="2300" dirty="0" smtClean="0"/>
              <a:t> := [n]</a:t>
            </a:r>
            <a:r>
              <a:rPr lang="en-US" sz="2300" baseline="30000" dirty="0" smtClean="0"/>
              <a:t>d</a:t>
            </a:r>
            <a:r>
              <a:rPr lang="en-US" sz="2300" dirty="0" smtClean="0"/>
              <a:t>. Let (R</a:t>
            </a:r>
            <a:r>
              <a:rPr lang="en-US" sz="2300" baseline="-25000" dirty="0" smtClean="0"/>
              <a:t>1</a:t>
            </a:r>
            <a:r>
              <a:rPr lang="en-US" sz="2300" dirty="0" smtClean="0"/>
              <a:t>, …, R</a:t>
            </a:r>
            <a:r>
              <a:rPr lang="en-US" sz="2300" baseline="-25000" dirty="0" smtClean="0"/>
              <a:t>N</a:t>
            </a:r>
            <a:r>
              <a:rPr lang="en-US" sz="2300" dirty="0" smtClean="0"/>
              <a:t>), with N = </a:t>
            </a:r>
            <a:r>
              <a:rPr lang="en-US" sz="2300" dirty="0" err="1" smtClean="0"/>
              <a:t>n</a:t>
            </a:r>
            <a:r>
              <a:rPr lang="en-US" sz="2300" baseline="30000" dirty="0" err="1" smtClean="0"/>
              <a:t>d</a:t>
            </a:r>
            <a:r>
              <a:rPr lang="en-US" sz="2300" dirty="0" smtClean="0"/>
              <a:t>/</a:t>
            </a:r>
            <a:r>
              <a:rPr lang="en-US" sz="2300" dirty="0" err="1" smtClean="0"/>
              <a:t>l</a:t>
            </a:r>
            <a:r>
              <a:rPr lang="en-US" sz="2300" baseline="30000" dirty="0" err="1" smtClean="0"/>
              <a:t>d</a:t>
            </a:r>
            <a:r>
              <a:rPr lang="en-US" sz="2300" dirty="0" smtClean="0"/>
              <a:t>, be a partition of </a:t>
            </a:r>
            <a:r>
              <a:rPr lang="en-US" sz="2300" dirty="0" err="1" smtClean="0"/>
              <a:t>Λ</a:t>
            </a:r>
            <a:r>
              <a:rPr lang="en-US" sz="2300" dirty="0"/>
              <a:t> </a:t>
            </a:r>
            <a:r>
              <a:rPr lang="en-US" sz="2300" dirty="0" smtClean="0"/>
              <a:t>into cubic sub-lattices of size </a:t>
            </a:r>
            <a:r>
              <a:rPr lang="en-US" sz="2300" i="1" dirty="0" smtClean="0"/>
              <a:t>l</a:t>
            </a:r>
            <a:r>
              <a:rPr lang="en-US" sz="2300" dirty="0" smtClean="0"/>
              <a:t> (and volume </a:t>
            </a:r>
            <a:r>
              <a:rPr lang="en-US" sz="2300" dirty="0" err="1" smtClean="0"/>
              <a:t>l</a:t>
            </a:r>
            <a:r>
              <a:rPr lang="en-US" sz="2300" baseline="30000" dirty="0" err="1" smtClean="0"/>
              <a:t>d</a:t>
            </a:r>
            <a:r>
              <a:rPr lang="en-US" sz="2300" dirty="0" smtClean="0"/>
              <a:t>). </a:t>
            </a:r>
          </a:p>
          <a:p>
            <a:endParaRPr lang="en-US" sz="1000" dirty="0" smtClean="0"/>
          </a:p>
          <a:p>
            <a:r>
              <a:rPr lang="en-US" sz="2300" b="1" dirty="0">
                <a:solidFill>
                  <a:srgbClr val="0000FF"/>
                </a:solidFill>
              </a:rPr>
              <a:t>2</a:t>
            </a:r>
            <a:r>
              <a:rPr lang="en-US" sz="2300" b="1" dirty="0" smtClean="0">
                <a:solidFill>
                  <a:srgbClr val="0000FF"/>
                </a:solidFill>
              </a:rPr>
              <a:t>. </a:t>
            </a:r>
            <a:r>
              <a:rPr lang="en-US" sz="2300" dirty="0" smtClean="0"/>
              <a:t>Suppose c(T) ≤ </a:t>
            </a:r>
            <a:r>
              <a:rPr lang="en-US" sz="2300" dirty="0" err="1" smtClean="0"/>
              <a:t>T</a:t>
            </a:r>
            <a:r>
              <a:rPr lang="en-US" sz="2300" baseline="30000" dirty="0" err="1" smtClean="0"/>
              <a:t>ν</a:t>
            </a:r>
            <a:r>
              <a:rPr lang="en-US" sz="2300" dirty="0" smtClean="0"/>
              <a:t> for every T ≤ </a:t>
            </a:r>
            <a:r>
              <a:rPr lang="en-US" sz="2300" dirty="0" err="1" smtClean="0"/>
              <a:t>T</a:t>
            </a:r>
            <a:r>
              <a:rPr lang="en-US" sz="2300" baseline="-25000" dirty="0" err="1" smtClean="0"/>
              <a:t>c</a:t>
            </a:r>
            <a:r>
              <a:rPr lang="en-US" sz="2300" dirty="0" smtClean="0"/>
              <a:t>. Then for every </a:t>
            </a:r>
            <a:r>
              <a:rPr lang="en-US" sz="2300" i="1" dirty="0" err="1" smtClean="0"/>
              <a:t>ψ</a:t>
            </a:r>
            <a:r>
              <a:rPr lang="en-US" sz="2300" dirty="0" smtClean="0"/>
              <a:t> with</a:t>
            </a:r>
            <a:endParaRPr lang="en-US" sz="2300" i="1" dirty="0" smtClean="0"/>
          </a:p>
        </p:txBody>
      </p:sp>
      <p:pic>
        <p:nvPicPr>
          <p:cNvPr id="5" name="Picture 4" descr="latex-image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7" y="3419295"/>
            <a:ext cx="1931104" cy="337943"/>
          </a:xfrm>
          <a:prstGeom prst="rect">
            <a:avLst/>
          </a:prstGeom>
        </p:spPr>
      </p:pic>
      <p:pic>
        <p:nvPicPr>
          <p:cNvPr id="7" name="Picture 6" descr="fig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5323572"/>
            <a:ext cx="4364135" cy="32731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2778" y="1624000"/>
            <a:ext cx="8198556" cy="338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91150"/>
            <a:ext cx="1594987" cy="35127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67" y="3902837"/>
            <a:ext cx="5451326" cy="92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0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Why?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7" name="Picture 6" descr="fi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1" y="1196072"/>
            <a:ext cx="3673670" cy="2755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7765" y="1525365"/>
            <a:ext cx="41355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rgbClr val="0000FF"/>
                </a:solidFill>
              </a:rPr>
              <a:t>Free energy:</a:t>
            </a:r>
          </a:p>
          <a:p>
            <a:endParaRPr lang="en-US" sz="2300" b="1" dirty="0">
              <a:solidFill>
                <a:srgbClr val="0000FF"/>
              </a:solidFill>
            </a:endParaRPr>
          </a:p>
          <a:p>
            <a:endParaRPr lang="en-US" sz="2300" b="1" dirty="0" smtClean="0">
              <a:solidFill>
                <a:srgbClr val="0000FF"/>
              </a:solidFill>
            </a:endParaRPr>
          </a:p>
          <a:p>
            <a:r>
              <a:rPr lang="en-US" sz="2300" b="1" dirty="0" err="1" smtClean="0">
                <a:solidFill>
                  <a:srgbClr val="0000FF"/>
                </a:solidFill>
              </a:rPr>
              <a:t>Variational</a:t>
            </a:r>
            <a:r>
              <a:rPr lang="en-US" sz="2300" b="1" dirty="0" smtClean="0">
                <a:solidFill>
                  <a:srgbClr val="0000FF"/>
                </a:solidFill>
              </a:rPr>
              <a:t> Principle: </a:t>
            </a:r>
            <a:endParaRPr lang="en-US" sz="23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65" y="2133600"/>
            <a:ext cx="3602135" cy="330717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65" y="3147400"/>
            <a:ext cx="2209800" cy="3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6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Why?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7" name="Picture 6" descr="fi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1" y="1196072"/>
            <a:ext cx="3673670" cy="2755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7765" y="1525365"/>
            <a:ext cx="41355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rgbClr val="0000FF"/>
                </a:solidFill>
              </a:rPr>
              <a:t>Free energy:</a:t>
            </a:r>
          </a:p>
          <a:p>
            <a:endParaRPr lang="en-US" sz="2300" b="1" dirty="0">
              <a:solidFill>
                <a:srgbClr val="0000FF"/>
              </a:solidFill>
            </a:endParaRPr>
          </a:p>
          <a:p>
            <a:endParaRPr lang="en-US" sz="2300" b="1" dirty="0" smtClean="0">
              <a:solidFill>
                <a:srgbClr val="0000FF"/>
              </a:solidFill>
            </a:endParaRPr>
          </a:p>
          <a:p>
            <a:r>
              <a:rPr lang="en-US" sz="2300" b="1" dirty="0" err="1" smtClean="0">
                <a:solidFill>
                  <a:srgbClr val="0000FF"/>
                </a:solidFill>
              </a:rPr>
              <a:t>Variational</a:t>
            </a:r>
            <a:r>
              <a:rPr lang="en-US" sz="2300" b="1" dirty="0" smtClean="0">
                <a:solidFill>
                  <a:srgbClr val="0000FF"/>
                </a:solidFill>
              </a:rPr>
              <a:t> Principle: </a:t>
            </a:r>
            <a:endParaRPr lang="en-US" sz="23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65" y="2133600"/>
            <a:ext cx="3602135" cy="330717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65" y="3147400"/>
            <a:ext cx="2209800" cy="321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065" y="3943866"/>
            <a:ext cx="8212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Let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4015046"/>
            <a:ext cx="4933950" cy="32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Why?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7" name="Picture 6" descr="fi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1" y="1196072"/>
            <a:ext cx="3673670" cy="2755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7765" y="1525365"/>
            <a:ext cx="41355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rgbClr val="0000FF"/>
                </a:solidFill>
              </a:rPr>
              <a:t>Free energy:</a:t>
            </a:r>
          </a:p>
          <a:p>
            <a:endParaRPr lang="en-US" sz="2300" b="1" dirty="0">
              <a:solidFill>
                <a:srgbClr val="0000FF"/>
              </a:solidFill>
            </a:endParaRPr>
          </a:p>
          <a:p>
            <a:endParaRPr lang="en-US" sz="2300" b="1" dirty="0" smtClean="0">
              <a:solidFill>
                <a:srgbClr val="0000FF"/>
              </a:solidFill>
            </a:endParaRPr>
          </a:p>
          <a:p>
            <a:r>
              <a:rPr lang="en-US" sz="2300" b="1" dirty="0" err="1" smtClean="0">
                <a:solidFill>
                  <a:srgbClr val="0000FF"/>
                </a:solidFill>
              </a:rPr>
              <a:t>Variational</a:t>
            </a:r>
            <a:r>
              <a:rPr lang="en-US" sz="2300" b="1" dirty="0" smtClean="0">
                <a:solidFill>
                  <a:srgbClr val="0000FF"/>
                </a:solidFill>
              </a:rPr>
              <a:t> Principle: </a:t>
            </a:r>
            <a:endParaRPr lang="en-US" sz="23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65" y="2133600"/>
            <a:ext cx="3602135" cy="330717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65" y="3147400"/>
            <a:ext cx="2209800" cy="321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065" y="3943866"/>
            <a:ext cx="8212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Let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4015046"/>
            <a:ext cx="4933950" cy="32893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4533900"/>
            <a:ext cx="5353050" cy="73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Why?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7" name="Picture 6" descr="fi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1" y="1196072"/>
            <a:ext cx="3673670" cy="2755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7765" y="1525365"/>
            <a:ext cx="41355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rgbClr val="0000FF"/>
                </a:solidFill>
              </a:rPr>
              <a:t>Free energy:</a:t>
            </a:r>
          </a:p>
          <a:p>
            <a:endParaRPr lang="en-US" sz="2300" b="1" dirty="0">
              <a:solidFill>
                <a:srgbClr val="0000FF"/>
              </a:solidFill>
            </a:endParaRPr>
          </a:p>
          <a:p>
            <a:endParaRPr lang="en-US" sz="2300" b="1" dirty="0" smtClean="0">
              <a:solidFill>
                <a:srgbClr val="0000FF"/>
              </a:solidFill>
            </a:endParaRPr>
          </a:p>
          <a:p>
            <a:r>
              <a:rPr lang="en-US" sz="2300" b="1" dirty="0" err="1" smtClean="0">
                <a:solidFill>
                  <a:srgbClr val="0000FF"/>
                </a:solidFill>
              </a:rPr>
              <a:t>Variational</a:t>
            </a:r>
            <a:r>
              <a:rPr lang="en-US" sz="2300" b="1" dirty="0" smtClean="0">
                <a:solidFill>
                  <a:srgbClr val="0000FF"/>
                </a:solidFill>
              </a:rPr>
              <a:t> Principle: </a:t>
            </a:r>
            <a:endParaRPr lang="en-US" sz="23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65" y="2133600"/>
            <a:ext cx="3602135" cy="330717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65" y="3147400"/>
            <a:ext cx="2209800" cy="321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065" y="3943866"/>
            <a:ext cx="82122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Let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By the </a:t>
            </a:r>
            <a:r>
              <a:rPr lang="en-US" sz="2000" dirty="0" err="1" smtClean="0"/>
              <a:t>variational</a:t>
            </a:r>
            <a:r>
              <a:rPr lang="en-US" sz="2000" dirty="0" smtClean="0"/>
              <a:t> principle, for </a:t>
            </a:r>
            <a:r>
              <a:rPr lang="en-US" sz="2000" i="1" dirty="0" smtClean="0"/>
              <a:t>T</a:t>
            </a:r>
            <a:r>
              <a:rPr lang="en-US" sz="2000" dirty="0" smtClean="0"/>
              <a:t> </a:t>
            </a:r>
            <a:r>
              <a:rPr lang="en-US" sz="2000" dirty="0" err="1" smtClean="0"/>
              <a:t>s.t.</a:t>
            </a:r>
            <a:r>
              <a:rPr lang="en-US" sz="2000" dirty="0" smtClean="0"/>
              <a:t> u(T) ≤ c/l : </a:t>
            </a:r>
          </a:p>
          <a:p>
            <a:endParaRPr lang="en-US" sz="2000" dirty="0" smtClean="0"/>
          </a:p>
          <a:p>
            <a:endParaRPr lang="en-US" sz="10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4015046"/>
            <a:ext cx="4933950" cy="32893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4533900"/>
            <a:ext cx="5353050" cy="733295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14" y="5461705"/>
            <a:ext cx="1952171" cy="37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0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Why?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7" name="Picture 6" descr="fi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1" y="1196072"/>
            <a:ext cx="3673670" cy="2755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7765" y="1525365"/>
            <a:ext cx="41355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rgbClr val="0000FF"/>
                </a:solidFill>
              </a:rPr>
              <a:t>Free energy:</a:t>
            </a:r>
          </a:p>
          <a:p>
            <a:endParaRPr lang="en-US" sz="2300" b="1" dirty="0">
              <a:solidFill>
                <a:srgbClr val="0000FF"/>
              </a:solidFill>
            </a:endParaRPr>
          </a:p>
          <a:p>
            <a:endParaRPr lang="en-US" sz="2300" b="1" dirty="0" smtClean="0">
              <a:solidFill>
                <a:srgbClr val="0000FF"/>
              </a:solidFill>
            </a:endParaRPr>
          </a:p>
          <a:p>
            <a:r>
              <a:rPr lang="en-US" sz="2300" b="1" dirty="0" err="1" smtClean="0">
                <a:solidFill>
                  <a:srgbClr val="0000FF"/>
                </a:solidFill>
              </a:rPr>
              <a:t>Variational</a:t>
            </a:r>
            <a:r>
              <a:rPr lang="en-US" sz="2300" b="1" dirty="0" smtClean="0">
                <a:solidFill>
                  <a:srgbClr val="0000FF"/>
                </a:solidFill>
              </a:rPr>
              <a:t> Principle: </a:t>
            </a:r>
            <a:endParaRPr lang="en-US" sz="23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65" y="2133600"/>
            <a:ext cx="3602135" cy="330717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65" y="3147400"/>
            <a:ext cx="2209800" cy="321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065" y="3943866"/>
            <a:ext cx="821223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Let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By the </a:t>
            </a:r>
            <a:r>
              <a:rPr lang="en-US" sz="2000" dirty="0" err="1" smtClean="0"/>
              <a:t>variational</a:t>
            </a:r>
            <a:r>
              <a:rPr lang="en-US" sz="2000" dirty="0" smtClean="0"/>
              <a:t> principle, for </a:t>
            </a:r>
            <a:r>
              <a:rPr lang="en-US" sz="2000" i="1" dirty="0" smtClean="0"/>
              <a:t>T</a:t>
            </a:r>
            <a:r>
              <a:rPr lang="en-US" sz="2000" dirty="0" smtClean="0"/>
              <a:t> </a:t>
            </a:r>
            <a:r>
              <a:rPr lang="en-US" sz="2000" dirty="0" err="1" smtClean="0"/>
              <a:t>s.t.</a:t>
            </a:r>
            <a:r>
              <a:rPr lang="en-US" sz="2000" dirty="0" smtClean="0"/>
              <a:t> u(T) ≤ c/l : </a:t>
            </a:r>
          </a:p>
          <a:p>
            <a:endParaRPr lang="en-US" sz="2000" dirty="0" smtClean="0"/>
          </a:p>
          <a:p>
            <a:endParaRPr lang="en-US" sz="1000" dirty="0"/>
          </a:p>
          <a:p>
            <a:r>
              <a:rPr lang="en-US" sz="2000" dirty="0" smtClean="0"/>
              <a:t>Result follows from:    </a:t>
            </a:r>
            <a:endParaRPr lang="en-US" sz="20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4015046"/>
            <a:ext cx="4933950" cy="32893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4533900"/>
            <a:ext cx="5353050" cy="733295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14" y="5461705"/>
            <a:ext cx="1952171" cy="379589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28" y="5979535"/>
            <a:ext cx="4141337" cy="87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9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Summary and Open 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334" y="1508614"/>
            <a:ext cx="8494889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Summary:</a:t>
            </a:r>
          </a:p>
          <a:p>
            <a:endParaRPr lang="en-US" sz="1500" dirty="0"/>
          </a:p>
          <a:p>
            <a:r>
              <a:rPr lang="en-US" sz="2200" dirty="0" smtClean="0"/>
              <a:t>       Assuming the specific heat is “natural”, area law holds</a:t>
            </a:r>
            <a:r>
              <a:rPr lang="en-US" sz="2200" dirty="0"/>
              <a:t> </a:t>
            </a:r>
            <a:r>
              <a:rPr lang="en-US" sz="2200" dirty="0" smtClean="0"/>
              <a:t>for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every low-energy state of gapped systems and “</a:t>
            </a:r>
            <a:r>
              <a:rPr lang="en-US" sz="2200" dirty="0" err="1" smtClean="0"/>
              <a:t>subvolume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law” for every low-energy state of general systems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b="1" dirty="0" smtClean="0">
                <a:solidFill>
                  <a:srgbClr val="0000FF"/>
                </a:solidFill>
              </a:rPr>
              <a:t>Open questions: </a:t>
            </a:r>
          </a:p>
          <a:p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Can we prove a strict area law from the assumption </a:t>
            </a:r>
            <a:r>
              <a:rPr lang="en-US" sz="2000" dirty="0"/>
              <a:t>on c(T) ≤ T</a:t>
            </a:r>
            <a:r>
              <a:rPr lang="en-US" sz="2000" baseline="30000" dirty="0"/>
              <a:t>-</a:t>
            </a:r>
            <a:r>
              <a:rPr lang="en-US" sz="2000" baseline="30000" dirty="0" err="1"/>
              <a:t>ν</a:t>
            </a:r>
            <a:r>
              <a:rPr lang="en-US" sz="2000" baseline="30000" dirty="0"/>
              <a:t> </a:t>
            </a:r>
            <a:r>
              <a:rPr lang="en-US" sz="2000" dirty="0"/>
              <a:t>e</a:t>
            </a:r>
            <a:r>
              <a:rPr lang="en-US" sz="2000" baseline="30000" dirty="0"/>
              <a:t>-</a:t>
            </a:r>
            <a:r>
              <a:rPr lang="en-US" sz="2000" baseline="30000" dirty="0" err="1"/>
              <a:t>Δ</a:t>
            </a:r>
            <a:r>
              <a:rPr lang="en-US" sz="2000" baseline="30000" dirty="0"/>
              <a:t>/T</a:t>
            </a:r>
            <a:r>
              <a:rPr lang="en-US" sz="2000" dirty="0"/>
              <a:t> ? 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10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Can we improve the </a:t>
            </a:r>
            <a:r>
              <a:rPr lang="en-US" sz="2000" dirty="0" err="1" smtClean="0"/>
              <a:t>subvolume</a:t>
            </a:r>
            <a:r>
              <a:rPr lang="en-US" sz="2000" dirty="0" smtClean="0"/>
              <a:t> law assuming </a:t>
            </a:r>
            <a:r>
              <a:rPr lang="en-US" sz="2000" dirty="0"/>
              <a:t>c(T) ≤ </a:t>
            </a:r>
            <a:r>
              <a:rPr lang="en-US" sz="2000" dirty="0" err="1"/>
              <a:t>T</a:t>
            </a:r>
            <a:r>
              <a:rPr lang="en-US" sz="2000" baseline="30000" dirty="0" err="1"/>
              <a:t>ν</a:t>
            </a:r>
            <a:r>
              <a:rPr lang="en-US" sz="2000" dirty="0"/>
              <a:t> </a:t>
            </a:r>
            <a:r>
              <a:rPr lang="en-US" sz="2000" dirty="0" smtClean="0"/>
              <a:t>?</a:t>
            </a:r>
          </a:p>
          <a:p>
            <a:pPr marL="342900" indent="-342900">
              <a:buFontTx/>
              <a:buChar char="-"/>
            </a:pPr>
            <a:endParaRPr lang="en-US" sz="10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Are there natural systems violating one of the two conditions?</a:t>
            </a:r>
          </a:p>
          <a:p>
            <a:pPr marL="342900" indent="-342900">
              <a:buFontTx/>
              <a:buChar char="-"/>
            </a:pPr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Prove area law in &gt;1D under assumption of (</a:t>
            </a:r>
            <a:r>
              <a:rPr lang="en-US" sz="2000" dirty="0" err="1" smtClean="0"/>
              <a:t>i</a:t>
            </a:r>
            <a:r>
              <a:rPr lang="en-US" sz="2000" dirty="0" smtClean="0"/>
              <a:t>) gap (ii) finite correlation length</a:t>
            </a:r>
          </a:p>
          <a:p>
            <a:pPr marL="342900" indent="-342900">
              <a:buFontTx/>
              <a:buChar char="-"/>
            </a:pPr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What else does an area law imply?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097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7" y="1495113"/>
            <a:ext cx="2676232" cy="672354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67" y="1710944"/>
            <a:ext cx="2794000" cy="43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318" y="2714023"/>
            <a:ext cx="81786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Quantum states on a lattice</a:t>
            </a:r>
            <a:endParaRPr lang="en-US" sz="2700" dirty="0"/>
          </a:p>
        </p:txBody>
      </p:sp>
      <p:sp>
        <p:nvSpPr>
          <p:cNvPr id="7" name="Oval 6"/>
          <p:cNvSpPr/>
          <p:nvPr/>
        </p:nvSpPr>
        <p:spPr>
          <a:xfrm>
            <a:off x="627939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80717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14445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67223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81901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334679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68407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21185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04300" y="34268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57078" y="34268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90806" y="34268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7939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80717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14445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667223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981901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34679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8407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21185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404300" y="382834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57078" y="382834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090806" y="382834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7939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80717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314445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667223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981901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334679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668407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021185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404300" y="422627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757078" y="422627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090806" y="422627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27939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80717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314445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667223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981901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334679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668407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21185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04300" y="462773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757078" y="462773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090806" y="462773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7939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980717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314445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667223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981901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334679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668407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021185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404300" y="503554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757078" y="503554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090806" y="503554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Arrow Connector 135"/>
          <p:cNvCxnSpPr/>
          <p:nvPr/>
        </p:nvCxnSpPr>
        <p:spPr>
          <a:xfrm flipV="1">
            <a:off x="627939" y="5401733"/>
            <a:ext cx="76911" cy="389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9" name="Picture 13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7" y="5868307"/>
            <a:ext cx="359687" cy="312360"/>
          </a:xfrm>
          <a:prstGeom prst="rect">
            <a:avLst/>
          </a:prstGeom>
        </p:spPr>
      </p:pic>
      <p:pic>
        <p:nvPicPr>
          <p:cNvPr id="148" name="Picture 14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07" y="5348635"/>
            <a:ext cx="3217334" cy="357482"/>
          </a:xfrm>
          <a:prstGeom prst="rect">
            <a:avLst/>
          </a:prstGeom>
        </p:spPr>
      </p:pic>
      <p:pic>
        <p:nvPicPr>
          <p:cNvPr id="149" name="Picture 14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65" y="5755304"/>
            <a:ext cx="2698750" cy="376807"/>
          </a:xfrm>
          <a:prstGeom prst="rect">
            <a:avLst/>
          </a:prstGeom>
        </p:spPr>
      </p:pic>
      <p:pic>
        <p:nvPicPr>
          <p:cNvPr id="150" name="Picture 14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57" y="6227233"/>
            <a:ext cx="3233662" cy="3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2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7" y="1495113"/>
            <a:ext cx="2676232" cy="672354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67" y="1710944"/>
            <a:ext cx="2794000" cy="43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318" y="2714023"/>
            <a:ext cx="81786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Quantum states on a lattice</a:t>
            </a:r>
            <a:endParaRPr lang="en-US" sz="2700" dirty="0"/>
          </a:p>
        </p:txBody>
      </p:sp>
      <p:sp>
        <p:nvSpPr>
          <p:cNvPr id="7" name="Oval 6"/>
          <p:cNvSpPr/>
          <p:nvPr/>
        </p:nvSpPr>
        <p:spPr>
          <a:xfrm>
            <a:off x="627939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80717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14445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67223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81901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334679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68407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21185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04300" y="34268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57078" y="34268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90806" y="34268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7939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80717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14445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667223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981901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34679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8407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21185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404300" y="382834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57078" y="382834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090806" y="382834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7939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80717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314445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667223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981901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334679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668407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021185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404300" y="422627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757078" y="422627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090806" y="422627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27939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80717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314445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667223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981901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334679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668407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21185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04300" y="462773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757078" y="462773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090806" y="462773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7939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980717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314445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667223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981901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334679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668407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021185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404300" y="503554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757078" y="503554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090806" y="503554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Arrow Connector 135"/>
          <p:cNvCxnSpPr/>
          <p:nvPr/>
        </p:nvCxnSpPr>
        <p:spPr>
          <a:xfrm flipV="1">
            <a:off x="627939" y="5401733"/>
            <a:ext cx="76911" cy="389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9" name="Picture 13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7" y="5868307"/>
            <a:ext cx="359687" cy="312360"/>
          </a:xfrm>
          <a:prstGeom prst="rect">
            <a:avLst/>
          </a:prstGeom>
        </p:spPr>
      </p:pic>
      <p:sp>
        <p:nvSpPr>
          <p:cNvPr id="146" name="Freeform 145"/>
          <p:cNvSpPr/>
          <p:nvPr/>
        </p:nvSpPr>
        <p:spPr>
          <a:xfrm>
            <a:off x="1565667" y="3702050"/>
            <a:ext cx="1453500" cy="1257300"/>
          </a:xfrm>
          <a:custGeom>
            <a:avLst/>
            <a:gdLst>
              <a:gd name="connsiteX0" fmla="*/ 9133 w 1453500"/>
              <a:gd name="connsiteY0" fmla="*/ 520700 h 1257300"/>
              <a:gd name="connsiteX1" fmla="*/ 21833 w 1453500"/>
              <a:gd name="connsiteY1" fmla="*/ 336550 h 1257300"/>
              <a:gd name="connsiteX2" fmla="*/ 34533 w 1453500"/>
              <a:gd name="connsiteY2" fmla="*/ 311150 h 1257300"/>
              <a:gd name="connsiteX3" fmla="*/ 40883 w 1453500"/>
              <a:gd name="connsiteY3" fmla="*/ 196850 h 1257300"/>
              <a:gd name="connsiteX4" fmla="*/ 47233 w 1453500"/>
              <a:gd name="connsiteY4" fmla="*/ 177800 h 1257300"/>
              <a:gd name="connsiteX5" fmla="*/ 66283 w 1453500"/>
              <a:gd name="connsiteY5" fmla="*/ 165100 h 1257300"/>
              <a:gd name="connsiteX6" fmla="*/ 85333 w 1453500"/>
              <a:gd name="connsiteY6" fmla="*/ 127000 h 1257300"/>
              <a:gd name="connsiteX7" fmla="*/ 104383 w 1453500"/>
              <a:gd name="connsiteY7" fmla="*/ 114300 h 1257300"/>
              <a:gd name="connsiteX8" fmla="*/ 117083 w 1453500"/>
              <a:gd name="connsiteY8" fmla="*/ 95250 h 1257300"/>
              <a:gd name="connsiteX9" fmla="*/ 136133 w 1453500"/>
              <a:gd name="connsiteY9" fmla="*/ 88900 h 1257300"/>
              <a:gd name="connsiteX10" fmla="*/ 174233 w 1453500"/>
              <a:gd name="connsiteY10" fmla="*/ 63500 h 1257300"/>
              <a:gd name="connsiteX11" fmla="*/ 193283 w 1453500"/>
              <a:gd name="connsiteY11" fmla="*/ 57150 h 1257300"/>
              <a:gd name="connsiteX12" fmla="*/ 212333 w 1453500"/>
              <a:gd name="connsiteY12" fmla="*/ 44450 h 1257300"/>
              <a:gd name="connsiteX13" fmla="*/ 282183 w 1453500"/>
              <a:gd name="connsiteY13" fmla="*/ 31750 h 1257300"/>
              <a:gd name="connsiteX14" fmla="*/ 326633 w 1453500"/>
              <a:gd name="connsiteY14" fmla="*/ 25400 h 1257300"/>
              <a:gd name="connsiteX15" fmla="*/ 358383 w 1453500"/>
              <a:gd name="connsiteY15" fmla="*/ 19050 h 1257300"/>
              <a:gd name="connsiteX16" fmla="*/ 453633 w 1453500"/>
              <a:gd name="connsiteY16" fmla="*/ 12700 h 1257300"/>
              <a:gd name="connsiteX17" fmla="*/ 536183 w 1453500"/>
              <a:gd name="connsiteY17" fmla="*/ 6350 h 1257300"/>
              <a:gd name="connsiteX18" fmla="*/ 675883 w 1453500"/>
              <a:gd name="connsiteY18" fmla="*/ 0 h 1257300"/>
              <a:gd name="connsiteX19" fmla="*/ 910833 w 1453500"/>
              <a:gd name="connsiteY19" fmla="*/ 12700 h 1257300"/>
              <a:gd name="connsiteX20" fmla="*/ 967983 w 1453500"/>
              <a:gd name="connsiteY20" fmla="*/ 31750 h 1257300"/>
              <a:gd name="connsiteX21" fmla="*/ 987033 w 1453500"/>
              <a:gd name="connsiteY21" fmla="*/ 38100 h 1257300"/>
              <a:gd name="connsiteX22" fmla="*/ 1025133 w 1453500"/>
              <a:gd name="connsiteY22" fmla="*/ 57150 h 1257300"/>
              <a:gd name="connsiteX23" fmla="*/ 1037833 w 1453500"/>
              <a:gd name="connsiteY23" fmla="*/ 76200 h 1257300"/>
              <a:gd name="connsiteX24" fmla="*/ 1056883 w 1453500"/>
              <a:gd name="connsiteY24" fmla="*/ 88900 h 1257300"/>
              <a:gd name="connsiteX25" fmla="*/ 1063233 w 1453500"/>
              <a:gd name="connsiteY25" fmla="*/ 107950 h 1257300"/>
              <a:gd name="connsiteX26" fmla="*/ 1069583 w 1453500"/>
              <a:gd name="connsiteY26" fmla="*/ 381000 h 1257300"/>
              <a:gd name="connsiteX27" fmla="*/ 1114033 w 1453500"/>
              <a:gd name="connsiteY27" fmla="*/ 431800 h 1257300"/>
              <a:gd name="connsiteX28" fmla="*/ 1133083 w 1453500"/>
              <a:gd name="connsiteY28" fmla="*/ 450850 h 1257300"/>
              <a:gd name="connsiteX29" fmla="*/ 1171183 w 1453500"/>
              <a:gd name="connsiteY29" fmla="*/ 463550 h 1257300"/>
              <a:gd name="connsiteX30" fmla="*/ 1253733 w 1453500"/>
              <a:gd name="connsiteY30" fmla="*/ 476250 h 1257300"/>
              <a:gd name="connsiteX31" fmla="*/ 1279133 w 1453500"/>
              <a:gd name="connsiteY31" fmla="*/ 482600 h 1257300"/>
              <a:gd name="connsiteX32" fmla="*/ 1310883 w 1453500"/>
              <a:gd name="connsiteY32" fmla="*/ 488950 h 1257300"/>
              <a:gd name="connsiteX33" fmla="*/ 1329933 w 1453500"/>
              <a:gd name="connsiteY33" fmla="*/ 501650 h 1257300"/>
              <a:gd name="connsiteX34" fmla="*/ 1348983 w 1453500"/>
              <a:gd name="connsiteY34" fmla="*/ 520700 h 1257300"/>
              <a:gd name="connsiteX35" fmla="*/ 1361683 w 1453500"/>
              <a:gd name="connsiteY35" fmla="*/ 546100 h 1257300"/>
              <a:gd name="connsiteX36" fmla="*/ 1387083 w 1453500"/>
              <a:gd name="connsiteY36" fmla="*/ 635000 h 1257300"/>
              <a:gd name="connsiteX37" fmla="*/ 1406133 w 1453500"/>
              <a:gd name="connsiteY37" fmla="*/ 685800 h 1257300"/>
              <a:gd name="connsiteX38" fmla="*/ 1412483 w 1453500"/>
              <a:gd name="connsiteY38" fmla="*/ 711200 h 1257300"/>
              <a:gd name="connsiteX39" fmla="*/ 1425183 w 1453500"/>
              <a:gd name="connsiteY39" fmla="*/ 749300 h 1257300"/>
              <a:gd name="connsiteX40" fmla="*/ 1431533 w 1453500"/>
              <a:gd name="connsiteY40" fmla="*/ 768350 h 1257300"/>
              <a:gd name="connsiteX41" fmla="*/ 1444233 w 1453500"/>
              <a:gd name="connsiteY41" fmla="*/ 787400 h 1257300"/>
              <a:gd name="connsiteX42" fmla="*/ 1444233 w 1453500"/>
              <a:gd name="connsiteY42" fmla="*/ 920750 h 1257300"/>
              <a:gd name="connsiteX43" fmla="*/ 1437883 w 1453500"/>
              <a:gd name="connsiteY43" fmla="*/ 939800 h 1257300"/>
              <a:gd name="connsiteX44" fmla="*/ 1425183 w 1453500"/>
              <a:gd name="connsiteY44" fmla="*/ 996950 h 1257300"/>
              <a:gd name="connsiteX45" fmla="*/ 1418833 w 1453500"/>
              <a:gd name="connsiteY45" fmla="*/ 1060450 h 1257300"/>
              <a:gd name="connsiteX46" fmla="*/ 1412483 w 1453500"/>
              <a:gd name="connsiteY46" fmla="*/ 1162050 h 1257300"/>
              <a:gd name="connsiteX47" fmla="*/ 1406133 w 1453500"/>
              <a:gd name="connsiteY47" fmla="*/ 1193800 h 1257300"/>
              <a:gd name="connsiteX48" fmla="*/ 1361683 w 1453500"/>
              <a:gd name="connsiteY48" fmla="*/ 1206500 h 1257300"/>
              <a:gd name="connsiteX49" fmla="*/ 1310883 w 1453500"/>
              <a:gd name="connsiteY49" fmla="*/ 1219200 h 1257300"/>
              <a:gd name="connsiteX50" fmla="*/ 1285483 w 1453500"/>
              <a:gd name="connsiteY50" fmla="*/ 1231900 h 1257300"/>
              <a:gd name="connsiteX51" fmla="*/ 1266433 w 1453500"/>
              <a:gd name="connsiteY51" fmla="*/ 1244600 h 1257300"/>
              <a:gd name="connsiteX52" fmla="*/ 1202933 w 1453500"/>
              <a:gd name="connsiteY52" fmla="*/ 1257300 h 1257300"/>
              <a:gd name="connsiteX53" fmla="*/ 980683 w 1453500"/>
              <a:gd name="connsiteY53" fmla="*/ 1250950 h 1257300"/>
              <a:gd name="connsiteX54" fmla="*/ 923533 w 1453500"/>
              <a:gd name="connsiteY54" fmla="*/ 1238250 h 1257300"/>
              <a:gd name="connsiteX55" fmla="*/ 879083 w 1453500"/>
              <a:gd name="connsiteY55" fmla="*/ 1231900 h 1257300"/>
              <a:gd name="connsiteX56" fmla="*/ 567933 w 1453500"/>
              <a:gd name="connsiteY56" fmla="*/ 1238250 h 1257300"/>
              <a:gd name="connsiteX57" fmla="*/ 364733 w 1453500"/>
              <a:gd name="connsiteY57" fmla="*/ 1206500 h 1257300"/>
              <a:gd name="connsiteX58" fmla="*/ 358383 w 1453500"/>
              <a:gd name="connsiteY58" fmla="*/ 984250 h 1257300"/>
              <a:gd name="connsiteX59" fmla="*/ 345683 w 1453500"/>
              <a:gd name="connsiteY59" fmla="*/ 933450 h 1257300"/>
              <a:gd name="connsiteX60" fmla="*/ 332983 w 1453500"/>
              <a:gd name="connsiteY60" fmla="*/ 914400 h 1257300"/>
              <a:gd name="connsiteX61" fmla="*/ 326633 w 1453500"/>
              <a:gd name="connsiteY61" fmla="*/ 889000 h 1257300"/>
              <a:gd name="connsiteX62" fmla="*/ 288533 w 1453500"/>
              <a:gd name="connsiteY62" fmla="*/ 863600 h 1257300"/>
              <a:gd name="connsiteX63" fmla="*/ 269483 w 1453500"/>
              <a:gd name="connsiteY63" fmla="*/ 857250 h 1257300"/>
              <a:gd name="connsiteX64" fmla="*/ 193283 w 1453500"/>
              <a:gd name="connsiteY64" fmla="*/ 844550 h 1257300"/>
              <a:gd name="connsiteX65" fmla="*/ 167883 w 1453500"/>
              <a:gd name="connsiteY65" fmla="*/ 838200 h 1257300"/>
              <a:gd name="connsiteX66" fmla="*/ 91683 w 1453500"/>
              <a:gd name="connsiteY66" fmla="*/ 831850 h 1257300"/>
              <a:gd name="connsiteX67" fmla="*/ 53583 w 1453500"/>
              <a:gd name="connsiteY67" fmla="*/ 812800 h 1257300"/>
              <a:gd name="connsiteX68" fmla="*/ 47233 w 1453500"/>
              <a:gd name="connsiteY68" fmla="*/ 793750 h 1257300"/>
              <a:gd name="connsiteX69" fmla="*/ 28183 w 1453500"/>
              <a:gd name="connsiteY69" fmla="*/ 774700 h 1257300"/>
              <a:gd name="connsiteX70" fmla="*/ 9133 w 1453500"/>
              <a:gd name="connsiteY70" fmla="*/ 647700 h 1257300"/>
              <a:gd name="connsiteX71" fmla="*/ 2783 w 1453500"/>
              <a:gd name="connsiteY71" fmla="*/ 527050 h 1257300"/>
              <a:gd name="connsiteX72" fmla="*/ 9133 w 1453500"/>
              <a:gd name="connsiteY72" fmla="*/ 5207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53500" h="1257300">
                <a:moveTo>
                  <a:pt x="9133" y="520700"/>
                </a:moveTo>
                <a:cubicBezTo>
                  <a:pt x="12308" y="488950"/>
                  <a:pt x="-1263" y="390442"/>
                  <a:pt x="21833" y="336550"/>
                </a:cubicBezTo>
                <a:cubicBezTo>
                  <a:pt x="25562" y="327849"/>
                  <a:pt x="30300" y="319617"/>
                  <a:pt x="34533" y="311150"/>
                </a:cubicBezTo>
                <a:cubicBezTo>
                  <a:pt x="36650" y="273050"/>
                  <a:pt x="37265" y="234837"/>
                  <a:pt x="40883" y="196850"/>
                </a:cubicBezTo>
                <a:cubicBezTo>
                  <a:pt x="41518" y="190187"/>
                  <a:pt x="43052" y="183027"/>
                  <a:pt x="47233" y="177800"/>
                </a:cubicBezTo>
                <a:cubicBezTo>
                  <a:pt x="52001" y="171841"/>
                  <a:pt x="59933" y="169333"/>
                  <a:pt x="66283" y="165100"/>
                </a:cubicBezTo>
                <a:cubicBezTo>
                  <a:pt x="71448" y="149606"/>
                  <a:pt x="73023" y="139310"/>
                  <a:pt x="85333" y="127000"/>
                </a:cubicBezTo>
                <a:cubicBezTo>
                  <a:pt x="90729" y="121604"/>
                  <a:pt x="98033" y="118533"/>
                  <a:pt x="104383" y="114300"/>
                </a:cubicBezTo>
                <a:cubicBezTo>
                  <a:pt x="108616" y="107950"/>
                  <a:pt x="111124" y="100018"/>
                  <a:pt x="117083" y="95250"/>
                </a:cubicBezTo>
                <a:cubicBezTo>
                  <a:pt x="122310" y="91069"/>
                  <a:pt x="130282" y="92151"/>
                  <a:pt x="136133" y="88900"/>
                </a:cubicBezTo>
                <a:cubicBezTo>
                  <a:pt x="149476" y="81487"/>
                  <a:pt x="161533" y="71967"/>
                  <a:pt x="174233" y="63500"/>
                </a:cubicBezTo>
                <a:cubicBezTo>
                  <a:pt x="179802" y="59787"/>
                  <a:pt x="187296" y="60143"/>
                  <a:pt x="193283" y="57150"/>
                </a:cubicBezTo>
                <a:cubicBezTo>
                  <a:pt x="200109" y="53737"/>
                  <a:pt x="205187" y="47130"/>
                  <a:pt x="212333" y="44450"/>
                </a:cubicBezTo>
                <a:cubicBezTo>
                  <a:pt x="219225" y="41865"/>
                  <a:pt x="278152" y="32370"/>
                  <a:pt x="282183" y="31750"/>
                </a:cubicBezTo>
                <a:cubicBezTo>
                  <a:pt x="296976" y="29474"/>
                  <a:pt x="311870" y="27861"/>
                  <a:pt x="326633" y="25400"/>
                </a:cubicBezTo>
                <a:cubicBezTo>
                  <a:pt x="337279" y="23626"/>
                  <a:pt x="347644" y="20124"/>
                  <a:pt x="358383" y="19050"/>
                </a:cubicBezTo>
                <a:cubicBezTo>
                  <a:pt x="390046" y="15884"/>
                  <a:pt x="421893" y="14967"/>
                  <a:pt x="453633" y="12700"/>
                </a:cubicBezTo>
                <a:lnTo>
                  <a:pt x="536183" y="6350"/>
                </a:lnTo>
                <a:cubicBezTo>
                  <a:pt x="582722" y="3691"/>
                  <a:pt x="629316" y="2117"/>
                  <a:pt x="675883" y="0"/>
                </a:cubicBezTo>
                <a:cubicBezTo>
                  <a:pt x="684842" y="373"/>
                  <a:pt x="870415" y="6318"/>
                  <a:pt x="910833" y="12700"/>
                </a:cubicBezTo>
                <a:lnTo>
                  <a:pt x="967983" y="31750"/>
                </a:lnTo>
                <a:cubicBezTo>
                  <a:pt x="974333" y="33867"/>
                  <a:pt x="981464" y="34387"/>
                  <a:pt x="987033" y="38100"/>
                </a:cubicBezTo>
                <a:cubicBezTo>
                  <a:pt x="1011652" y="54513"/>
                  <a:pt x="998843" y="48387"/>
                  <a:pt x="1025133" y="57150"/>
                </a:cubicBezTo>
                <a:cubicBezTo>
                  <a:pt x="1029366" y="63500"/>
                  <a:pt x="1032437" y="70804"/>
                  <a:pt x="1037833" y="76200"/>
                </a:cubicBezTo>
                <a:cubicBezTo>
                  <a:pt x="1043229" y="81596"/>
                  <a:pt x="1052115" y="82941"/>
                  <a:pt x="1056883" y="88900"/>
                </a:cubicBezTo>
                <a:cubicBezTo>
                  <a:pt x="1061064" y="94127"/>
                  <a:pt x="1061116" y="101600"/>
                  <a:pt x="1063233" y="107950"/>
                </a:cubicBezTo>
                <a:cubicBezTo>
                  <a:pt x="1065350" y="198967"/>
                  <a:pt x="1060341" y="290429"/>
                  <a:pt x="1069583" y="381000"/>
                </a:cubicBezTo>
                <a:cubicBezTo>
                  <a:pt x="1072967" y="414158"/>
                  <a:pt x="1095408" y="416279"/>
                  <a:pt x="1114033" y="431800"/>
                </a:cubicBezTo>
                <a:cubicBezTo>
                  <a:pt x="1120932" y="437549"/>
                  <a:pt x="1125233" y="446489"/>
                  <a:pt x="1133083" y="450850"/>
                </a:cubicBezTo>
                <a:cubicBezTo>
                  <a:pt x="1144785" y="457351"/>
                  <a:pt x="1158483" y="459317"/>
                  <a:pt x="1171183" y="463550"/>
                </a:cubicBezTo>
                <a:cubicBezTo>
                  <a:pt x="1210414" y="476627"/>
                  <a:pt x="1183573" y="469234"/>
                  <a:pt x="1253733" y="476250"/>
                </a:cubicBezTo>
                <a:cubicBezTo>
                  <a:pt x="1262200" y="478367"/>
                  <a:pt x="1270614" y="480707"/>
                  <a:pt x="1279133" y="482600"/>
                </a:cubicBezTo>
                <a:cubicBezTo>
                  <a:pt x="1289669" y="484941"/>
                  <a:pt x="1300777" y="485160"/>
                  <a:pt x="1310883" y="488950"/>
                </a:cubicBezTo>
                <a:cubicBezTo>
                  <a:pt x="1318029" y="491630"/>
                  <a:pt x="1324070" y="496764"/>
                  <a:pt x="1329933" y="501650"/>
                </a:cubicBezTo>
                <a:cubicBezTo>
                  <a:pt x="1336832" y="507399"/>
                  <a:pt x="1343763" y="513392"/>
                  <a:pt x="1348983" y="520700"/>
                </a:cubicBezTo>
                <a:cubicBezTo>
                  <a:pt x="1354485" y="528403"/>
                  <a:pt x="1358167" y="537311"/>
                  <a:pt x="1361683" y="546100"/>
                </a:cubicBezTo>
                <a:cubicBezTo>
                  <a:pt x="1373829" y="576466"/>
                  <a:pt x="1379055" y="602887"/>
                  <a:pt x="1387083" y="635000"/>
                </a:cubicBezTo>
                <a:cubicBezTo>
                  <a:pt x="1403382" y="700198"/>
                  <a:pt x="1381229" y="619388"/>
                  <a:pt x="1406133" y="685800"/>
                </a:cubicBezTo>
                <a:cubicBezTo>
                  <a:pt x="1409197" y="693972"/>
                  <a:pt x="1409975" y="702841"/>
                  <a:pt x="1412483" y="711200"/>
                </a:cubicBezTo>
                <a:cubicBezTo>
                  <a:pt x="1416330" y="724022"/>
                  <a:pt x="1420950" y="736600"/>
                  <a:pt x="1425183" y="749300"/>
                </a:cubicBezTo>
                <a:cubicBezTo>
                  <a:pt x="1427300" y="755650"/>
                  <a:pt x="1427820" y="762781"/>
                  <a:pt x="1431533" y="768350"/>
                </a:cubicBezTo>
                <a:lnTo>
                  <a:pt x="1444233" y="787400"/>
                </a:lnTo>
                <a:cubicBezTo>
                  <a:pt x="1458495" y="844446"/>
                  <a:pt x="1454527" y="817813"/>
                  <a:pt x="1444233" y="920750"/>
                </a:cubicBezTo>
                <a:cubicBezTo>
                  <a:pt x="1443567" y="927410"/>
                  <a:pt x="1439335" y="933266"/>
                  <a:pt x="1437883" y="939800"/>
                </a:cubicBezTo>
                <a:cubicBezTo>
                  <a:pt x="1422982" y="1006854"/>
                  <a:pt x="1439478" y="954066"/>
                  <a:pt x="1425183" y="996950"/>
                </a:cubicBezTo>
                <a:cubicBezTo>
                  <a:pt x="1423066" y="1018117"/>
                  <a:pt x="1420465" y="1039240"/>
                  <a:pt x="1418833" y="1060450"/>
                </a:cubicBezTo>
                <a:cubicBezTo>
                  <a:pt x="1416230" y="1094283"/>
                  <a:pt x="1415700" y="1128270"/>
                  <a:pt x="1412483" y="1162050"/>
                </a:cubicBezTo>
                <a:cubicBezTo>
                  <a:pt x="1411460" y="1172794"/>
                  <a:pt x="1414256" y="1186693"/>
                  <a:pt x="1406133" y="1193800"/>
                </a:cubicBezTo>
                <a:cubicBezTo>
                  <a:pt x="1394536" y="1203947"/>
                  <a:pt x="1376632" y="1202763"/>
                  <a:pt x="1361683" y="1206500"/>
                </a:cubicBezTo>
                <a:cubicBezTo>
                  <a:pt x="1337830" y="1212463"/>
                  <a:pt x="1331204" y="1210491"/>
                  <a:pt x="1310883" y="1219200"/>
                </a:cubicBezTo>
                <a:cubicBezTo>
                  <a:pt x="1302182" y="1222929"/>
                  <a:pt x="1293702" y="1227204"/>
                  <a:pt x="1285483" y="1231900"/>
                </a:cubicBezTo>
                <a:cubicBezTo>
                  <a:pt x="1278857" y="1235686"/>
                  <a:pt x="1273727" y="1242356"/>
                  <a:pt x="1266433" y="1244600"/>
                </a:cubicBezTo>
                <a:cubicBezTo>
                  <a:pt x="1245802" y="1250948"/>
                  <a:pt x="1202933" y="1257300"/>
                  <a:pt x="1202933" y="1257300"/>
                </a:cubicBezTo>
                <a:cubicBezTo>
                  <a:pt x="1128850" y="1255183"/>
                  <a:pt x="1054704" y="1254651"/>
                  <a:pt x="980683" y="1250950"/>
                </a:cubicBezTo>
                <a:cubicBezTo>
                  <a:pt x="963297" y="1250081"/>
                  <a:pt x="940869" y="1241402"/>
                  <a:pt x="923533" y="1238250"/>
                </a:cubicBezTo>
                <a:cubicBezTo>
                  <a:pt x="908807" y="1235573"/>
                  <a:pt x="893900" y="1234017"/>
                  <a:pt x="879083" y="1231900"/>
                </a:cubicBezTo>
                <a:cubicBezTo>
                  <a:pt x="775366" y="1234017"/>
                  <a:pt x="671663" y="1239547"/>
                  <a:pt x="567933" y="1238250"/>
                </a:cubicBezTo>
                <a:cubicBezTo>
                  <a:pt x="367947" y="1235750"/>
                  <a:pt x="391515" y="1286847"/>
                  <a:pt x="364733" y="1206500"/>
                </a:cubicBezTo>
                <a:cubicBezTo>
                  <a:pt x="362616" y="1132417"/>
                  <a:pt x="362084" y="1058271"/>
                  <a:pt x="358383" y="984250"/>
                </a:cubicBezTo>
                <a:cubicBezTo>
                  <a:pt x="357980" y="976199"/>
                  <a:pt x="350943" y="943971"/>
                  <a:pt x="345683" y="933450"/>
                </a:cubicBezTo>
                <a:cubicBezTo>
                  <a:pt x="342270" y="926624"/>
                  <a:pt x="337216" y="920750"/>
                  <a:pt x="332983" y="914400"/>
                </a:cubicBezTo>
                <a:cubicBezTo>
                  <a:pt x="330866" y="905933"/>
                  <a:pt x="332380" y="895568"/>
                  <a:pt x="326633" y="889000"/>
                </a:cubicBezTo>
                <a:cubicBezTo>
                  <a:pt x="316582" y="877513"/>
                  <a:pt x="303013" y="868427"/>
                  <a:pt x="288533" y="863600"/>
                </a:cubicBezTo>
                <a:cubicBezTo>
                  <a:pt x="282183" y="861483"/>
                  <a:pt x="275977" y="858873"/>
                  <a:pt x="269483" y="857250"/>
                </a:cubicBezTo>
                <a:cubicBezTo>
                  <a:pt x="234384" y="848475"/>
                  <a:pt x="232709" y="851718"/>
                  <a:pt x="193283" y="844550"/>
                </a:cubicBezTo>
                <a:cubicBezTo>
                  <a:pt x="184697" y="842989"/>
                  <a:pt x="176543" y="839282"/>
                  <a:pt x="167883" y="838200"/>
                </a:cubicBezTo>
                <a:cubicBezTo>
                  <a:pt x="142592" y="835039"/>
                  <a:pt x="117083" y="833967"/>
                  <a:pt x="91683" y="831850"/>
                </a:cubicBezTo>
                <a:cubicBezTo>
                  <a:pt x="79134" y="827667"/>
                  <a:pt x="62535" y="823991"/>
                  <a:pt x="53583" y="812800"/>
                </a:cubicBezTo>
                <a:cubicBezTo>
                  <a:pt x="49402" y="807573"/>
                  <a:pt x="50946" y="799319"/>
                  <a:pt x="47233" y="793750"/>
                </a:cubicBezTo>
                <a:cubicBezTo>
                  <a:pt x="42252" y="786278"/>
                  <a:pt x="34533" y="781050"/>
                  <a:pt x="28183" y="774700"/>
                </a:cubicBezTo>
                <a:cubicBezTo>
                  <a:pt x="6698" y="710244"/>
                  <a:pt x="15084" y="745895"/>
                  <a:pt x="9133" y="647700"/>
                </a:cubicBezTo>
                <a:cubicBezTo>
                  <a:pt x="6697" y="607501"/>
                  <a:pt x="6272" y="567171"/>
                  <a:pt x="2783" y="527050"/>
                </a:cubicBezTo>
                <a:cubicBezTo>
                  <a:pt x="-5107" y="436314"/>
                  <a:pt x="5958" y="552450"/>
                  <a:pt x="9133" y="520700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 w="34925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2656408" y="4436721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pic>
        <p:nvPicPr>
          <p:cNvPr id="148" name="Picture 14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07" y="5348635"/>
            <a:ext cx="3217334" cy="357482"/>
          </a:xfrm>
          <a:prstGeom prst="rect">
            <a:avLst/>
          </a:prstGeom>
        </p:spPr>
      </p:pic>
      <p:pic>
        <p:nvPicPr>
          <p:cNvPr id="149" name="Picture 14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65" y="5755304"/>
            <a:ext cx="2698750" cy="376807"/>
          </a:xfrm>
          <a:prstGeom prst="rect">
            <a:avLst/>
          </a:prstGeom>
        </p:spPr>
      </p:pic>
      <p:pic>
        <p:nvPicPr>
          <p:cNvPr id="150" name="Picture 14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57" y="6227233"/>
            <a:ext cx="3233662" cy="3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1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7" y="1495113"/>
            <a:ext cx="2676232" cy="672354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67" y="1710944"/>
            <a:ext cx="2794000" cy="43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318" y="2714023"/>
            <a:ext cx="81786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Quantum states on a lattice</a:t>
            </a:r>
            <a:endParaRPr lang="en-US" sz="2700" dirty="0"/>
          </a:p>
        </p:txBody>
      </p:sp>
      <p:sp>
        <p:nvSpPr>
          <p:cNvPr id="7" name="Oval 6"/>
          <p:cNvSpPr/>
          <p:nvPr/>
        </p:nvSpPr>
        <p:spPr>
          <a:xfrm>
            <a:off x="627939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80717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14445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67223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81901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334679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68407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21185" y="34205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04300" y="34268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57078" y="34268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90806" y="34268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7939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80717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14445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667223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981901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34679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8407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21185" y="382199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404300" y="382834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57078" y="382834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090806" y="382834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7939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80717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314445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667223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981901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334679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668407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021185" y="421992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404300" y="422627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757078" y="422627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090806" y="422627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27939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80717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314445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667223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981901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334679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668407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21185" y="462138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04300" y="462773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757078" y="462773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090806" y="462773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7939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980717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314445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667223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981901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334679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668407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021185" y="502919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404300" y="503554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757078" y="503554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090806" y="503554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Arrow Connector 135"/>
          <p:cNvCxnSpPr/>
          <p:nvPr/>
        </p:nvCxnSpPr>
        <p:spPr>
          <a:xfrm flipV="1">
            <a:off x="627939" y="5401733"/>
            <a:ext cx="76911" cy="389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9" name="Picture 13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7" y="5868307"/>
            <a:ext cx="359687" cy="312360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>
            <a:off x="4755215" y="3281221"/>
            <a:ext cx="446314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solidFill>
                  <a:srgbClr val="000090"/>
                </a:solidFill>
              </a:rPr>
              <a:t>Def</a:t>
            </a:r>
            <a:r>
              <a:rPr lang="en-US" sz="2700" dirty="0" smtClean="0">
                <a:solidFill>
                  <a:srgbClr val="000090"/>
                </a:solidFill>
              </a:rPr>
              <a:t>: </a:t>
            </a:r>
            <a:r>
              <a:rPr lang="en-US" sz="2700" dirty="0" smtClean="0"/>
              <a:t>Area Law holds for</a:t>
            </a:r>
          </a:p>
          <a:p>
            <a:r>
              <a:rPr lang="en-US" sz="2700" dirty="0" smtClean="0"/>
              <a:t>if for all R,</a:t>
            </a:r>
          </a:p>
          <a:p>
            <a:endParaRPr lang="en-US" sz="2700" dirty="0"/>
          </a:p>
          <a:p>
            <a:r>
              <a:rPr lang="en-US" sz="2700" dirty="0" smtClean="0"/>
              <a:t>        </a:t>
            </a:r>
            <a:endParaRPr lang="en-US" sz="2700" dirty="0"/>
          </a:p>
        </p:txBody>
      </p:sp>
      <p:pic>
        <p:nvPicPr>
          <p:cNvPr id="141" name="Picture 14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895" y="3332021"/>
            <a:ext cx="533400" cy="469900"/>
          </a:xfrm>
          <a:prstGeom prst="rect">
            <a:avLst/>
          </a:prstGeom>
        </p:spPr>
      </p:pic>
      <p:pic>
        <p:nvPicPr>
          <p:cNvPr id="142" name="Picture 14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57" y="4459197"/>
            <a:ext cx="4253895" cy="383888"/>
          </a:xfrm>
          <a:prstGeom prst="rect">
            <a:avLst/>
          </a:prstGeom>
        </p:spPr>
      </p:pic>
      <p:sp>
        <p:nvSpPr>
          <p:cNvPr id="143" name="Rectangle 142"/>
          <p:cNvSpPr/>
          <p:nvPr/>
        </p:nvSpPr>
        <p:spPr>
          <a:xfrm>
            <a:off x="4553857" y="3258341"/>
            <a:ext cx="4455253" cy="17772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1565667" y="3702050"/>
            <a:ext cx="1453500" cy="1257300"/>
          </a:xfrm>
          <a:custGeom>
            <a:avLst/>
            <a:gdLst>
              <a:gd name="connsiteX0" fmla="*/ 9133 w 1453500"/>
              <a:gd name="connsiteY0" fmla="*/ 520700 h 1257300"/>
              <a:gd name="connsiteX1" fmla="*/ 21833 w 1453500"/>
              <a:gd name="connsiteY1" fmla="*/ 336550 h 1257300"/>
              <a:gd name="connsiteX2" fmla="*/ 34533 w 1453500"/>
              <a:gd name="connsiteY2" fmla="*/ 311150 h 1257300"/>
              <a:gd name="connsiteX3" fmla="*/ 40883 w 1453500"/>
              <a:gd name="connsiteY3" fmla="*/ 196850 h 1257300"/>
              <a:gd name="connsiteX4" fmla="*/ 47233 w 1453500"/>
              <a:gd name="connsiteY4" fmla="*/ 177800 h 1257300"/>
              <a:gd name="connsiteX5" fmla="*/ 66283 w 1453500"/>
              <a:gd name="connsiteY5" fmla="*/ 165100 h 1257300"/>
              <a:gd name="connsiteX6" fmla="*/ 85333 w 1453500"/>
              <a:gd name="connsiteY6" fmla="*/ 127000 h 1257300"/>
              <a:gd name="connsiteX7" fmla="*/ 104383 w 1453500"/>
              <a:gd name="connsiteY7" fmla="*/ 114300 h 1257300"/>
              <a:gd name="connsiteX8" fmla="*/ 117083 w 1453500"/>
              <a:gd name="connsiteY8" fmla="*/ 95250 h 1257300"/>
              <a:gd name="connsiteX9" fmla="*/ 136133 w 1453500"/>
              <a:gd name="connsiteY9" fmla="*/ 88900 h 1257300"/>
              <a:gd name="connsiteX10" fmla="*/ 174233 w 1453500"/>
              <a:gd name="connsiteY10" fmla="*/ 63500 h 1257300"/>
              <a:gd name="connsiteX11" fmla="*/ 193283 w 1453500"/>
              <a:gd name="connsiteY11" fmla="*/ 57150 h 1257300"/>
              <a:gd name="connsiteX12" fmla="*/ 212333 w 1453500"/>
              <a:gd name="connsiteY12" fmla="*/ 44450 h 1257300"/>
              <a:gd name="connsiteX13" fmla="*/ 282183 w 1453500"/>
              <a:gd name="connsiteY13" fmla="*/ 31750 h 1257300"/>
              <a:gd name="connsiteX14" fmla="*/ 326633 w 1453500"/>
              <a:gd name="connsiteY14" fmla="*/ 25400 h 1257300"/>
              <a:gd name="connsiteX15" fmla="*/ 358383 w 1453500"/>
              <a:gd name="connsiteY15" fmla="*/ 19050 h 1257300"/>
              <a:gd name="connsiteX16" fmla="*/ 453633 w 1453500"/>
              <a:gd name="connsiteY16" fmla="*/ 12700 h 1257300"/>
              <a:gd name="connsiteX17" fmla="*/ 536183 w 1453500"/>
              <a:gd name="connsiteY17" fmla="*/ 6350 h 1257300"/>
              <a:gd name="connsiteX18" fmla="*/ 675883 w 1453500"/>
              <a:gd name="connsiteY18" fmla="*/ 0 h 1257300"/>
              <a:gd name="connsiteX19" fmla="*/ 910833 w 1453500"/>
              <a:gd name="connsiteY19" fmla="*/ 12700 h 1257300"/>
              <a:gd name="connsiteX20" fmla="*/ 967983 w 1453500"/>
              <a:gd name="connsiteY20" fmla="*/ 31750 h 1257300"/>
              <a:gd name="connsiteX21" fmla="*/ 987033 w 1453500"/>
              <a:gd name="connsiteY21" fmla="*/ 38100 h 1257300"/>
              <a:gd name="connsiteX22" fmla="*/ 1025133 w 1453500"/>
              <a:gd name="connsiteY22" fmla="*/ 57150 h 1257300"/>
              <a:gd name="connsiteX23" fmla="*/ 1037833 w 1453500"/>
              <a:gd name="connsiteY23" fmla="*/ 76200 h 1257300"/>
              <a:gd name="connsiteX24" fmla="*/ 1056883 w 1453500"/>
              <a:gd name="connsiteY24" fmla="*/ 88900 h 1257300"/>
              <a:gd name="connsiteX25" fmla="*/ 1063233 w 1453500"/>
              <a:gd name="connsiteY25" fmla="*/ 107950 h 1257300"/>
              <a:gd name="connsiteX26" fmla="*/ 1069583 w 1453500"/>
              <a:gd name="connsiteY26" fmla="*/ 381000 h 1257300"/>
              <a:gd name="connsiteX27" fmla="*/ 1114033 w 1453500"/>
              <a:gd name="connsiteY27" fmla="*/ 431800 h 1257300"/>
              <a:gd name="connsiteX28" fmla="*/ 1133083 w 1453500"/>
              <a:gd name="connsiteY28" fmla="*/ 450850 h 1257300"/>
              <a:gd name="connsiteX29" fmla="*/ 1171183 w 1453500"/>
              <a:gd name="connsiteY29" fmla="*/ 463550 h 1257300"/>
              <a:gd name="connsiteX30" fmla="*/ 1253733 w 1453500"/>
              <a:gd name="connsiteY30" fmla="*/ 476250 h 1257300"/>
              <a:gd name="connsiteX31" fmla="*/ 1279133 w 1453500"/>
              <a:gd name="connsiteY31" fmla="*/ 482600 h 1257300"/>
              <a:gd name="connsiteX32" fmla="*/ 1310883 w 1453500"/>
              <a:gd name="connsiteY32" fmla="*/ 488950 h 1257300"/>
              <a:gd name="connsiteX33" fmla="*/ 1329933 w 1453500"/>
              <a:gd name="connsiteY33" fmla="*/ 501650 h 1257300"/>
              <a:gd name="connsiteX34" fmla="*/ 1348983 w 1453500"/>
              <a:gd name="connsiteY34" fmla="*/ 520700 h 1257300"/>
              <a:gd name="connsiteX35" fmla="*/ 1361683 w 1453500"/>
              <a:gd name="connsiteY35" fmla="*/ 546100 h 1257300"/>
              <a:gd name="connsiteX36" fmla="*/ 1387083 w 1453500"/>
              <a:gd name="connsiteY36" fmla="*/ 635000 h 1257300"/>
              <a:gd name="connsiteX37" fmla="*/ 1406133 w 1453500"/>
              <a:gd name="connsiteY37" fmla="*/ 685800 h 1257300"/>
              <a:gd name="connsiteX38" fmla="*/ 1412483 w 1453500"/>
              <a:gd name="connsiteY38" fmla="*/ 711200 h 1257300"/>
              <a:gd name="connsiteX39" fmla="*/ 1425183 w 1453500"/>
              <a:gd name="connsiteY39" fmla="*/ 749300 h 1257300"/>
              <a:gd name="connsiteX40" fmla="*/ 1431533 w 1453500"/>
              <a:gd name="connsiteY40" fmla="*/ 768350 h 1257300"/>
              <a:gd name="connsiteX41" fmla="*/ 1444233 w 1453500"/>
              <a:gd name="connsiteY41" fmla="*/ 787400 h 1257300"/>
              <a:gd name="connsiteX42" fmla="*/ 1444233 w 1453500"/>
              <a:gd name="connsiteY42" fmla="*/ 920750 h 1257300"/>
              <a:gd name="connsiteX43" fmla="*/ 1437883 w 1453500"/>
              <a:gd name="connsiteY43" fmla="*/ 939800 h 1257300"/>
              <a:gd name="connsiteX44" fmla="*/ 1425183 w 1453500"/>
              <a:gd name="connsiteY44" fmla="*/ 996950 h 1257300"/>
              <a:gd name="connsiteX45" fmla="*/ 1418833 w 1453500"/>
              <a:gd name="connsiteY45" fmla="*/ 1060450 h 1257300"/>
              <a:gd name="connsiteX46" fmla="*/ 1412483 w 1453500"/>
              <a:gd name="connsiteY46" fmla="*/ 1162050 h 1257300"/>
              <a:gd name="connsiteX47" fmla="*/ 1406133 w 1453500"/>
              <a:gd name="connsiteY47" fmla="*/ 1193800 h 1257300"/>
              <a:gd name="connsiteX48" fmla="*/ 1361683 w 1453500"/>
              <a:gd name="connsiteY48" fmla="*/ 1206500 h 1257300"/>
              <a:gd name="connsiteX49" fmla="*/ 1310883 w 1453500"/>
              <a:gd name="connsiteY49" fmla="*/ 1219200 h 1257300"/>
              <a:gd name="connsiteX50" fmla="*/ 1285483 w 1453500"/>
              <a:gd name="connsiteY50" fmla="*/ 1231900 h 1257300"/>
              <a:gd name="connsiteX51" fmla="*/ 1266433 w 1453500"/>
              <a:gd name="connsiteY51" fmla="*/ 1244600 h 1257300"/>
              <a:gd name="connsiteX52" fmla="*/ 1202933 w 1453500"/>
              <a:gd name="connsiteY52" fmla="*/ 1257300 h 1257300"/>
              <a:gd name="connsiteX53" fmla="*/ 980683 w 1453500"/>
              <a:gd name="connsiteY53" fmla="*/ 1250950 h 1257300"/>
              <a:gd name="connsiteX54" fmla="*/ 923533 w 1453500"/>
              <a:gd name="connsiteY54" fmla="*/ 1238250 h 1257300"/>
              <a:gd name="connsiteX55" fmla="*/ 879083 w 1453500"/>
              <a:gd name="connsiteY55" fmla="*/ 1231900 h 1257300"/>
              <a:gd name="connsiteX56" fmla="*/ 567933 w 1453500"/>
              <a:gd name="connsiteY56" fmla="*/ 1238250 h 1257300"/>
              <a:gd name="connsiteX57" fmla="*/ 364733 w 1453500"/>
              <a:gd name="connsiteY57" fmla="*/ 1206500 h 1257300"/>
              <a:gd name="connsiteX58" fmla="*/ 358383 w 1453500"/>
              <a:gd name="connsiteY58" fmla="*/ 984250 h 1257300"/>
              <a:gd name="connsiteX59" fmla="*/ 345683 w 1453500"/>
              <a:gd name="connsiteY59" fmla="*/ 933450 h 1257300"/>
              <a:gd name="connsiteX60" fmla="*/ 332983 w 1453500"/>
              <a:gd name="connsiteY60" fmla="*/ 914400 h 1257300"/>
              <a:gd name="connsiteX61" fmla="*/ 326633 w 1453500"/>
              <a:gd name="connsiteY61" fmla="*/ 889000 h 1257300"/>
              <a:gd name="connsiteX62" fmla="*/ 288533 w 1453500"/>
              <a:gd name="connsiteY62" fmla="*/ 863600 h 1257300"/>
              <a:gd name="connsiteX63" fmla="*/ 269483 w 1453500"/>
              <a:gd name="connsiteY63" fmla="*/ 857250 h 1257300"/>
              <a:gd name="connsiteX64" fmla="*/ 193283 w 1453500"/>
              <a:gd name="connsiteY64" fmla="*/ 844550 h 1257300"/>
              <a:gd name="connsiteX65" fmla="*/ 167883 w 1453500"/>
              <a:gd name="connsiteY65" fmla="*/ 838200 h 1257300"/>
              <a:gd name="connsiteX66" fmla="*/ 91683 w 1453500"/>
              <a:gd name="connsiteY66" fmla="*/ 831850 h 1257300"/>
              <a:gd name="connsiteX67" fmla="*/ 53583 w 1453500"/>
              <a:gd name="connsiteY67" fmla="*/ 812800 h 1257300"/>
              <a:gd name="connsiteX68" fmla="*/ 47233 w 1453500"/>
              <a:gd name="connsiteY68" fmla="*/ 793750 h 1257300"/>
              <a:gd name="connsiteX69" fmla="*/ 28183 w 1453500"/>
              <a:gd name="connsiteY69" fmla="*/ 774700 h 1257300"/>
              <a:gd name="connsiteX70" fmla="*/ 9133 w 1453500"/>
              <a:gd name="connsiteY70" fmla="*/ 647700 h 1257300"/>
              <a:gd name="connsiteX71" fmla="*/ 2783 w 1453500"/>
              <a:gd name="connsiteY71" fmla="*/ 527050 h 1257300"/>
              <a:gd name="connsiteX72" fmla="*/ 9133 w 1453500"/>
              <a:gd name="connsiteY72" fmla="*/ 5207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53500" h="1257300">
                <a:moveTo>
                  <a:pt x="9133" y="520700"/>
                </a:moveTo>
                <a:cubicBezTo>
                  <a:pt x="12308" y="488950"/>
                  <a:pt x="-1263" y="390442"/>
                  <a:pt x="21833" y="336550"/>
                </a:cubicBezTo>
                <a:cubicBezTo>
                  <a:pt x="25562" y="327849"/>
                  <a:pt x="30300" y="319617"/>
                  <a:pt x="34533" y="311150"/>
                </a:cubicBezTo>
                <a:cubicBezTo>
                  <a:pt x="36650" y="273050"/>
                  <a:pt x="37265" y="234837"/>
                  <a:pt x="40883" y="196850"/>
                </a:cubicBezTo>
                <a:cubicBezTo>
                  <a:pt x="41518" y="190187"/>
                  <a:pt x="43052" y="183027"/>
                  <a:pt x="47233" y="177800"/>
                </a:cubicBezTo>
                <a:cubicBezTo>
                  <a:pt x="52001" y="171841"/>
                  <a:pt x="59933" y="169333"/>
                  <a:pt x="66283" y="165100"/>
                </a:cubicBezTo>
                <a:cubicBezTo>
                  <a:pt x="71448" y="149606"/>
                  <a:pt x="73023" y="139310"/>
                  <a:pt x="85333" y="127000"/>
                </a:cubicBezTo>
                <a:cubicBezTo>
                  <a:pt x="90729" y="121604"/>
                  <a:pt x="98033" y="118533"/>
                  <a:pt x="104383" y="114300"/>
                </a:cubicBezTo>
                <a:cubicBezTo>
                  <a:pt x="108616" y="107950"/>
                  <a:pt x="111124" y="100018"/>
                  <a:pt x="117083" y="95250"/>
                </a:cubicBezTo>
                <a:cubicBezTo>
                  <a:pt x="122310" y="91069"/>
                  <a:pt x="130282" y="92151"/>
                  <a:pt x="136133" y="88900"/>
                </a:cubicBezTo>
                <a:cubicBezTo>
                  <a:pt x="149476" y="81487"/>
                  <a:pt x="161533" y="71967"/>
                  <a:pt x="174233" y="63500"/>
                </a:cubicBezTo>
                <a:cubicBezTo>
                  <a:pt x="179802" y="59787"/>
                  <a:pt x="187296" y="60143"/>
                  <a:pt x="193283" y="57150"/>
                </a:cubicBezTo>
                <a:cubicBezTo>
                  <a:pt x="200109" y="53737"/>
                  <a:pt x="205187" y="47130"/>
                  <a:pt x="212333" y="44450"/>
                </a:cubicBezTo>
                <a:cubicBezTo>
                  <a:pt x="219225" y="41865"/>
                  <a:pt x="278152" y="32370"/>
                  <a:pt x="282183" y="31750"/>
                </a:cubicBezTo>
                <a:cubicBezTo>
                  <a:pt x="296976" y="29474"/>
                  <a:pt x="311870" y="27861"/>
                  <a:pt x="326633" y="25400"/>
                </a:cubicBezTo>
                <a:cubicBezTo>
                  <a:pt x="337279" y="23626"/>
                  <a:pt x="347644" y="20124"/>
                  <a:pt x="358383" y="19050"/>
                </a:cubicBezTo>
                <a:cubicBezTo>
                  <a:pt x="390046" y="15884"/>
                  <a:pt x="421893" y="14967"/>
                  <a:pt x="453633" y="12700"/>
                </a:cubicBezTo>
                <a:lnTo>
                  <a:pt x="536183" y="6350"/>
                </a:lnTo>
                <a:cubicBezTo>
                  <a:pt x="582722" y="3691"/>
                  <a:pt x="629316" y="2117"/>
                  <a:pt x="675883" y="0"/>
                </a:cubicBezTo>
                <a:cubicBezTo>
                  <a:pt x="684842" y="373"/>
                  <a:pt x="870415" y="6318"/>
                  <a:pt x="910833" y="12700"/>
                </a:cubicBezTo>
                <a:lnTo>
                  <a:pt x="967983" y="31750"/>
                </a:lnTo>
                <a:cubicBezTo>
                  <a:pt x="974333" y="33867"/>
                  <a:pt x="981464" y="34387"/>
                  <a:pt x="987033" y="38100"/>
                </a:cubicBezTo>
                <a:cubicBezTo>
                  <a:pt x="1011652" y="54513"/>
                  <a:pt x="998843" y="48387"/>
                  <a:pt x="1025133" y="57150"/>
                </a:cubicBezTo>
                <a:cubicBezTo>
                  <a:pt x="1029366" y="63500"/>
                  <a:pt x="1032437" y="70804"/>
                  <a:pt x="1037833" y="76200"/>
                </a:cubicBezTo>
                <a:cubicBezTo>
                  <a:pt x="1043229" y="81596"/>
                  <a:pt x="1052115" y="82941"/>
                  <a:pt x="1056883" y="88900"/>
                </a:cubicBezTo>
                <a:cubicBezTo>
                  <a:pt x="1061064" y="94127"/>
                  <a:pt x="1061116" y="101600"/>
                  <a:pt x="1063233" y="107950"/>
                </a:cubicBezTo>
                <a:cubicBezTo>
                  <a:pt x="1065350" y="198967"/>
                  <a:pt x="1060341" y="290429"/>
                  <a:pt x="1069583" y="381000"/>
                </a:cubicBezTo>
                <a:cubicBezTo>
                  <a:pt x="1072967" y="414158"/>
                  <a:pt x="1095408" y="416279"/>
                  <a:pt x="1114033" y="431800"/>
                </a:cubicBezTo>
                <a:cubicBezTo>
                  <a:pt x="1120932" y="437549"/>
                  <a:pt x="1125233" y="446489"/>
                  <a:pt x="1133083" y="450850"/>
                </a:cubicBezTo>
                <a:cubicBezTo>
                  <a:pt x="1144785" y="457351"/>
                  <a:pt x="1158483" y="459317"/>
                  <a:pt x="1171183" y="463550"/>
                </a:cubicBezTo>
                <a:cubicBezTo>
                  <a:pt x="1210414" y="476627"/>
                  <a:pt x="1183573" y="469234"/>
                  <a:pt x="1253733" y="476250"/>
                </a:cubicBezTo>
                <a:cubicBezTo>
                  <a:pt x="1262200" y="478367"/>
                  <a:pt x="1270614" y="480707"/>
                  <a:pt x="1279133" y="482600"/>
                </a:cubicBezTo>
                <a:cubicBezTo>
                  <a:pt x="1289669" y="484941"/>
                  <a:pt x="1300777" y="485160"/>
                  <a:pt x="1310883" y="488950"/>
                </a:cubicBezTo>
                <a:cubicBezTo>
                  <a:pt x="1318029" y="491630"/>
                  <a:pt x="1324070" y="496764"/>
                  <a:pt x="1329933" y="501650"/>
                </a:cubicBezTo>
                <a:cubicBezTo>
                  <a:pt x="1336832" y="507399"/>
                  <a:pt x="1343763" y="513392"/>
                  <a:pt x="1348983" y="520700"/>
                </a:cubicBezTo>
                <a:cubicBezTo>
                  <a:pt x="1354485" y="528403"/>
                  <a:pt x="1358167" y="537311"/>
                  <a:pt x="1361683" y="546100"/>
                </a:cubicBezTo>
                <a:cubicBezTo>
                  <a:pt x="1373829" y="576466"/>
                  <a:pt x="1379055" y="602887"/>
                  <a:pt x="1387083" y="635000"/>
                </a:cubicBezTo>
                <a:cubicBezTo>
                  <a:pt x="1403382" y="700198"/>
                  <a:pt x="1381229" y="619388"/>
                  <a:pt x="1406133" y="685800"/>
                </a:cubicBezTo>
                <a:cubicBezTo>
                  <a:pt x="1409197" y="693972"/>
                  <a:pt x="1409975" y="702841"/>
                  <a:pt x="1412483" y="711200"/>
                </a:cubicBezTo>
                <a:cubicBezTo>
                  <a:pt x="1416330" y="724022"/>
                  <a:pt x="1420950" y="736600"/>
                  <a:pt x="1425183" y="749300"/>
                </a:cubicBezTo>
                <a:cubicBezTo>
                  <a:pt x="1427300" y="755650"/>
                  <a:pt x="1427820" y="762781"/>
                  <a:pt x="1431533" y="768350"/>
                </a:cubicBezTo>
                <a:lnTo>
                  <a:pt x="1444233" y="787400"/>
                </a:lnTo>
                <a:cubicBezTo>
                  <a:pt x="1458495" y="844446"/>
                  <a:pt x="1454527" y="817813"/>
                  <a:pt x="1444233" y="920750"/>
                </a:cubicBezTo>
                <a:cubicBezTo>
                  <a:pt x="1443567" y="927410"/>
                  <a:pt x="1439335" y="933266"/>
                  <a:pt x="1437883" y="939800"/>
                </a:cubicBezTo>
                <a:cubicBezTo>
                  <a:pt x="1422982" y="1006854"/>
                  <a:pt x="1439478" y="954066"/>
                  <a:pt x="1425183" y="996950"/>
                </a:cubicBezTo>
                <a:cubicBezTo>
                  <a:pt x="1423066" y="1018117"/>
                  <a:pt x="1420465" y="1039240"/>
                  <a:pt x="1418833" y="1060450"/>
                </a:cubicBezTo>
                <a:cubicBezTo>
                  <a:pt x="1416230" y="1094283"/>
                  <a:pt x="1415700" y="1128270"/>
                  <a:pt x="1412483" y="1162050"/>
                </a:cubicBezTo>
                <a:cubicBezTo>
                  <a:pt x="1411460" y="1172794"/>
                  <a:pt x="1414256" y="1186693"/>
                  <a:pt x="1406133" y="1193800"/>
                </a:cubicBezTo>
                <a:cubicBezTo>
                  <a:pt x="1394536" y="1203947"/>
                  <a:pt x="1376632" y="1202763"/>
                  <a:pt x="1361683" y="1206500"/>
                </a:cubicBezTo>
                <a:cubicBezTo>
                  <a:pt x="1337830" y="1212463"/>
                  <a:pt x="1331204" y="1210491"/>
                  <a:pt x="1310883" y="1219200"/>
                </a:cubicBezTo>
                <a:cubicBezTo>
                  <a:pt x="1302182" y="1222929"/>
                  <a:pt x="1293702" y="1227204"/>
                  <a:pt x="1285483" y="1231900"/>
                </a:cubicBezTo>
                <a:cubicBezTo>
                  <a:pt x="1278857" y="1235686"/>
                  <a:pt x="1273727" y="1242356"/>
                  <a:pt x="1266433" y="1244600"/>
                </a:cubicBezTo>
                <a:cubicBezTo>
                  <a:pt x="1245802" y="1250948"/>
                  <a:pt x="1202933" y="1257300"/>
                  <a:pt x="1202933" y="1257300"/>
                </a:cubicBezTo>
                <a:cubicBezTo>
                  <a:pt x="1128850" y="1255183"/>
                  <a:pt x="1054704" y="1254651"/>
                  <a:pt x="980683" y="1250950"/>
                </a:cubicBezTo>
                <a:cubicBezTo>
                  <a:pt x="963297" y="1250081"/>
                  <a:pt x="940869" y="1241402"/>
                  <a:pt x="923533" y="1238250"/>
                </a:cubicBezTo>
                <a:cubicBezTo>
                  <a:pt x="908807" y="1235573"/>
                  <a:pt x="893900" y="1234017"/>
                  <a:pt x="879083" y="1231900"/>
                </a:cubicBezTo>
                <a:cubicBezTo>
                  <a:pt x="775366" y="1234017"/>
                  <a:pt x="671663" y="1239547"/>
                  <a:pt x="567933" y="1238250"/>
                </a:cubicBezTo>
                <a:cubicBezTo>
                  <a:pt x="367947" y="1235750"/>
                  <a:pt x="391515" y="1286847"/>
                  <a:pt x="364733" y="1206500"/>
                </a:cubicBezTo>
                <a:cubicBezTo>
                  <a:pt x="362616" y="1132417"/>
                  <a:pt x="362084" y="1058271"/>
                  <a:pt x="358383" y="984250"/>
                </a:cubicBezTo>
                <a:cubicBezTo>
                  <a:pt x="357980" y="976199"/>
                  <a:pt x="350943" y="943971"/>
                  <a:pt x="345683" y="933450"/>
                </a:cubicBezTo>
                <a:cubicBezTo>
                  <a:pt x="342270" y="926624"/>
                  <a:pt x="337216" y="920750"/>
                  <a:pt x="332983" y="914400"/>
                </a:cubicBezTo>
                <a:cubicBezTo>
                  <a:pt x="330866" y="905933"/>
                  <a:pt x="332380" y="895568"/>
                  <a:pt x="326633" y="889000"/>
                </a:cubicBezTo>
                <a:cubicBezTo>
                  <a:pt x="316582" y="877513"/>
                  <a:pt x="303013" y="868427"/>
                  <a:pt x="288533" y="863600"/>
                </a:cubicBezTo>
                <a:cubicBezTo>
                  <a:pt x="282183" y="861483"/>
                  <a:pt x="275977" y="858873"/>
                  <a:pt x="269483" y="857250"/>
                </a:cubicBezTo>
                <a:cubicBezTo>
                  <a:pt x="234384" y="848475"/>
                  <a:pt x="232709" y="851718"/>
                  <a:pt x="193283" y="844550"/>
                </a:cubicBezTo>
                <a:cubicBezTo>
                  <a:pt x="184697" y="842989"/>
                  <a:pt x="176543" y="839282"/>
                  <a:pt x="167883" y="838200"/>
                </a:cubicBezTo>
                <a:cubicBezTo>
                  <a:pt x="142592" y="835039"/>
                  <a:pt x="117083" y="833967"/>
                  <a:pt x="91683" y="831850"/>
                </a:cubicBezTo>
                <a:cubicBezTo>
                  <a:pt x="79134" y="827667"/>
                  <a:pt x="62535" y="823991"/>
                  <a:pt x="53583" y="812800"/>
                </a:cubicBezTo>
                <a:cubicBezTo>
                  <a:pt x="49402" y="807573"/>
                  <a:pt x="50946" y="799319"/>
                  <a:pt x="47233" y="793750"/>
                </a:cubicBezTo>
                <a:cubicBezTo>
                  <a:pt x="42252" y="786278"/>
                  <a:pt x="34533" y="781050"/>
                  <a:pt x="28183" y="774700"/>
                </a:cubicBezTo>
                <a:cubicBezTo>
                  <a:pt x="6698" y="710244"/>
                  <a:pt x="15084" y="745895"/>
                  <a:pt x="9133" y="647700"/>
                </a:cubicBezTo>
                <a:cubicBezTo>
                  <a:pt x="6697" y="607501"/>
                  <a:pt x="6272" y="567171"/>
                  <a:pt x="2783" y="527050"/>
                </a:cubicBezTo>
                <a:cubicBezTo>
                  <a:pt x="-5107" y="436314"/>
                  <a:pt x="5958" y="552450"/>
                  <a:pt x="9133" y="520700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 w="34925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2656408" y="4436721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pic>
        <p:nvPicPr>
          <p:cNvPr id="148" name="Picture 14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07" y="5348635"/>
            <a:ext cx="3217334" cy="357482"/>
          </a:xfrm>
          <a:prstGeom prst="rect">
            <a:avLst/>
          </a:prstGeom>
        </p:spPr>
      </p:pic>
      <p:pic>
        <p:nvPicPr>
          <p:cNvPr id="149" name="Picture 14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65" y="5755304"/>
            <a:ext cx="2698750" cy="376807"/>
          </a:xfrm>
          <a:prstGeom prst="rect">
            <a:avLst/>
          </a:prstGeom>
        </p:spPr>
      </p:pic>
      <p:pic>
        <p:nvPicPr>
          <p:cNvPr id="150" name="Picture 14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57" y="6227233"/>
            <a:ext cx="3233662" cy="3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When does area law hold?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6150" y="2447570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8928" y="2447570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12656" y="2447570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65434" y="2447570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80112" y="2447570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2890" y="2447570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66618" y="2447570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19396" y="2447570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72174" y="246379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24952" y="246379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58680" y="246379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2610" y="1509976"/>
            <a:ext cx="85624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0000FF"/>
                </a:solidFill>
              </a:rPr>
              <a:t>1</a:t>
            </a:r>
            <a:r>
              <a:rPr lang="en-US" sz="2700" b="1" baseline="30000" dirty="0" smtClean="0">
                <a:solidFill>
                  <a:srgbClr val="0000FF"/>
                </a:solidFill>
              </a:rPr>
              <a:t>st</a:t>
            </a:r>
            <a:r>
              <a:rPr lang="en-US" sz="2700" b="1" dirty="0" smtClean="0">
                <a:solidFill>
                  <a:srgbClr val="0000FF"/>
                </a:solidFill>
              </a:rPr>
              <a:t> guess: </a:t>
            </a:r>
            <a:r>
              <a:rPr lang="en-US" sz="2700" dirty="0" smtClean="0"/>
              <a:t>it holds for every low-energy state of local models</a:t>
            </a:r>
            <a:endParaRPr lang="en-US" sz="27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89" y="2453920"/>
            <a:ext cx="3728155" cy="670413"/>
          </a:xfrm>
          <a:prstGeom prst="rect">
            <a:avLst/>
          </a:prstGeom>
        </p:spPr>
      </p:pic>
      <p:cxnSp>
        <p:nvCxnSpPr>
          <p:cNvPr id="20" name="Straight Connector 19"/>
          <p:cNvCxnSpPr>
            <a:stCxn id="7" idx="4"/>
          </p:cNvCxnSpPr>
          <p:nvPr/>
        </p:nvCxnSpPr>
        <p:spPr>
          <a:xfrm>
            <a:off x="539039" y="2690281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902093" y="2696631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225943" y="2696631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581543" y="2696631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905393" y="2696631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254643" y="2696631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591193" y="2696631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940443" y="2696631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284756" y="2706507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653056" y="2706507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983256" y="2700157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" idx="6"/>
            <a:endCxn id="9" idx="2"/>
          </p:cNvCxnSpPr>
          <p:nvPr/>
        </p:nvCxnSpPr>
        <p:spPr>
          <a:xfrm>
            <a:off x="651928" y="2568926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004706" y="2572452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338434" y="2585854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691212" y="2585854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005890" y="2587258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358668" y="2587258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692396" y="2590066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045174" y="2590066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397952" y="2590066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750730" y="2590066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426150" y="285538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78928" y="285538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1112656" y="285538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1465434" y="285538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1780112" y="285538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2132890" y="285538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2466618" y="285538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2819396" y="285538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172174" y="287160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3524952" y="287160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3858680" y="287160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>
            <a:stCxn id="103" idx="6"/>
            <a:endCxn id="104" idx="2"/>
          </p:cNvCxnSpPr>
          <p:nvPr/>
        </p:nvCxnSpPr>
        <p:spPr>
          <a:xfrm>
            <a:off x="651928" y="2976737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004706" y="2980263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338434" y="2993665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691212" y="2993665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2005890" y="2995069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358668" y="2995069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692396" y="2997877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045174" y="2997877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397952" y="2997877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750730" y="2997877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536917" y="3085392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899971" y="3091742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223821" y="3091742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579421" y="3091742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903271" y="3091742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252521" y="3091742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589071" y="3091742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2938321" y="3091742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282634" y="3101618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3650934" y="3101618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981134" y="3095268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424028" y="325049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776806" y="325049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1110534" y="325049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1463312" y="325049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777990" y="325049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2130768" y="325049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2464496" y="325049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2817274" y="325049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3170052" y="326671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3522830" y="326671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3856558" y="326671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/>
          <p:cNvCxnSpPr>
            <a:stCxn id="135" idx="6"/>
            <a:endCxn id="137" idx="2"/>
          </p:cNvCxnSpPr>
          <p:nvPr/>
        </p:nvCxnSpPr>
        <p:spPr>
          <a:xfrm>
            <a:off x="649806" y="3371848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1002584" y="3375374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1336312" y="3388776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1689090" y="3388776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2003768" y="3390180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2356546" y="3390180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2690274" y="3392988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3043052" y="3392988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3395830" y="3392988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3748608" y="3392988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536917" y="3500958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899971" y="3507308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223821" y="3507308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579421" y="3507308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903271" y="3507308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2252521" y="3507308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2589071" y="3507308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2938321" y="3507308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3282634" y="3517184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650934" y="3517184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3981134" y="3510834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Oval 177"/>
          <p:cNvSpPr/>
          <p:nvPr/>
        </p:nvSpPr>
        <p:spPr>
          <a:xfrm>
            <a:off x="424028" y="36660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76806" y="36660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110534" y="36660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463312" y="36660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777990" y="36660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2130768" y="36660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2464496" y="36660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817274" y="36660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3170052" y="368228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3522830" y="368228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3856558" y="368228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9" name="Straight Connector 188"/>
          <p:cNvCxnSpPr>
            <a:stCxn id="178" idx="6"/>
            <a:endCxn id="179" idx="2"/>
          </p:cNvCxnSpPr>
          <p:nvPr/>
        </p:nvCxnSpPr>
        <p:spPr>
          <a:xfrm>
            <a:off x="649806" y="3787414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1002584" y="3790940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1336312" y="3804342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1689090" y="3804342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2003768" y="3805746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2356546" y="3805746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2690274" y="3808554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3043052" y="3808554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3395830" y="3808554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3748608" y="3808554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536917" y="3912295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899971" y="3918645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1223821" y="3918645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1579421" y="3918645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903271" y="3918645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2252521" y="3918645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2589071" y="3918645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2938321" y="3918645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3282634" y="3928521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3650934" y="3928521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3981134" y="3922171"/>
            <a:ext cx="0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Oval 209"/>
          <p:cNvSpPr/>
          <p:nvPr/>
        </p:nvSpPr>
        <p:spPr>
          <a:xfrm>
            <a:off x="424028" y="407739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776806" y="407739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1110534" y="407739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1463312" y="407739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777990" y="407739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2130768" y="407739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2464496" y="407739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2817274" y="407739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3170052" y="40936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3522830" y="40936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3856558" y="40936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Straight Connector 220"/>
          <p:cNvCxnSpPr>
            <a:stCxn id="210" idx="6"/>
            <a:endCxn id="211" idx="2"/>
          </p:cNvCxnSpPr>
          <p:nvPr/>
        </p:nvCxnSpPr>
        <p:spPr>
          <a:xfrm>
            <a:off x="649806" y="4198751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1002584" y="4202277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1336312" y="4215679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1689090" y="4215679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2003768" y="4217083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2356546" y="4217083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2690274" y="4219891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3043052" y="4219891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3395830" y="4219891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3748608" y="4219891"/>
            <a:ext cx="12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14" y="3603852"/>
            <a:ext cx="4392789" cy="409404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9" y="4641145"/>
            <a:ext cx="5441244" cy="739402"/>
          </a:xfrm>
          <a:prstGeom prst="rect">
            <a:avLst/>
          </a:prstGeom>
        </p:spPr>
      </p:pic>
      <p:pic>
        <p:nvPicPr>
          <p:cNvPr id="36" name="Picture 35" descr="latex-image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14" y="5501606"/>
            <a:ext cx="3214512" cy="359518"/>
          </a:xfrm>
          <a:prstGeom prst="rect">
            <a:avLst/>
          </a:prstGeom>
        </p:spPr>
      </p:pic>
      <p:pic>
        <p:nvPicPr>
          <p:cNvPr id="37" name="Picture 36" descr="latex-image-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5" y="6157383"/>
            <a:ext cx="3184566" cy="3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1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When does area law hold?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764" y="1509976"/>
            <a:ext cx="91253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0000FF"/>
                </a:solidFill>
              </a:rPr>
              <a:t>1</a:t>
            </a:r>
            <a:r>
              <a:rPr lang="en-US" sz="2700" b="1" baseline="30000" dirty="0" smtClean="0">
                <a:solidFill>
                  <a:srgbClr val="0000FF"/>
                </a:solidFill>
              </a:rPr>
              <a:t>st</a:t>
            </a:r>
            <a:r>
              <a:rPr lang="en-US" sz="2700" b="1" dirty="0" smtClean="0">
                <a:solidFill>
                  <a:srgbClr val="0000FF"/>
                </a:solidFill>
              </a:rPr>
              <a:t> guess: </a:t>
            </a:r>
            <a:r>
              <a:rPr lang="en-US" sz="2700" dirty="0" smtClean="0"/>
              <a:t>it holds for every low-energy state of local models</a:t>
            </a:r>
          </a:p>
          <a:p>
            <a:endParaRPr lang="en-US" sz="2700" dirty="0"/>
          </a:p>
          <a:p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</a:rPr>
              <a:t>Irani</a:t>
            </a:r>
            <a:r>
              <a:rPr lang="en-US" sz="2000" dirty="0" smtClean="0">
                <a:solidFill>
                  <a:srgbClr val="000090"/>
                </a:solidFill>
              </a:rPr>
              <a:t> ‘07, </a:t>
            </a:r>
            <a:r>
              <a:rPr lang="en-US" sz="2000" dirty="0" err="1" smtClean="0">
                <a:solidFill>
                  <a:srgbClr val="000090"/>
                </a:solidFill>
              </a:rPr>
              <a:t>Gotesman&amp;Hastings</a:t>
            </a:r>
            <a:r>
              <a:rPr lang="en-US" sz="2000" dirty="0" smtClean="0">
                <a:solidFill>
                  <a:srgbClr val="000090"/>
                </a:solidFill>
              </a:rPr>
              <a:t> ‘07) </a:t>
            </a:r>
          </a:p>
          <a:p>
            <a:r>
              <a:rPr lang="en-US" sz="2300" dirty="0" smtClean="0"/>
              <a:t>There are 1D models with volume scaling of entanglement in </a:t>
            </a:r>
            <a:r>
              <a:rPr lang="en-US" sz="2300" dirty="0" err="1" smtClean="0"/>
              <a:t>groundstate</a:t>
            </a:r>
            <a:endParaRPr lang="en-US" sz="2300" dirty="0" smtClean="0"/>
          </a:p>
          <a:p>
            <a:endParaRPr lang="en-US" sz="23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33778" y="1509976"/>
            <a:ext cx="719666" cy="5078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V="1">
            <a:off x="733778" y="1509976"/>
            <a:ext cx="719666" cy="5462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74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When does area law hold?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764" y="1509976"/>
            <a:ext cx="912539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0000FF"/>
                </a:solidFill>
              </a:rPr>
              <a:t>1</a:t>
            </a:r>
            <a:r>
              <a:rPr lang="en-US" sz="2700" b="1" baseline="30000" dirty="0" smtClean="0">
                <a:solidFill>
                  <a:srgbClr val="0000FF"/>
                </a:solidFill>
              </a:rPr>
              <a:t>st</a:t>
            </a:r>
            <a:r>
              <a:rPr lang="en-US" sz="2700" b="1" dirty="0" smtClean="0">
                <a:solidFill>
                  <a:srgbClr val="0000FF"/>
                </a:solidFill>
              </a:rPr>
              <a:t> guess: </a:t>
            </a:r>
            <a:r>
              <a:rPr lang="en-US" sz="2700" dirty="0" smtClean="0"/>
              <a:t>it holds for every low-energy state of local models</a:t>
            </a:r>
          </a:p>
          <a:p>
            <a:endParaRPr lang="en-US" sz="2700" dirty="0"/>
          </a:p>
          <a:p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</a:rPr>
              <a:t>Irani</a:t>
            </a:r>
            <a:r>
              <a:rPr lang="en-US" sz="2000" dirty="0" smtClean="0">
                <a:solidFill>
                  <a:srgbClr val="000090"/>
                </a:solidFill>
              </a:rPr>
              <a:t> ‘07, </a:t>
            </a:r>
            <a:r>
              <a:rPr lang="en-US" sz="2000" dirty="0" err="1" smtClean="0">
                <a:solidFill>
                  <a:srgbClr val="000090"/>
                </a:solidFill>
              </a:rPr>
              <a:t>Gotesman&amp;Hastings</a:t>
            </a:r>
            <a:r>
              <a:rPr lang="en-US" sz="2000" dirty="0" smtClean="0">
                <a:solidFill>
                  <a:srgbClr val="000090"/>
                </a:solidFill>
              </a:rPr>
              <a:t> ‘07) </a:t>
            </a:r>
          </a:p>
          <a:p>
            <a:r>
              <a:rPr lang="en-US" sz="2300" dirty="0" smtClean="0"/>
              <a:t>There are 1D models with volume scaling of entanglement in </a:t>
            </a:r>
            <a:r>
              <a:rPr lang="en-US" sz="2300" dirty="0" err="1" smtClean="0"/>
              <a:t>groundstate</a:t>
            </a:r>
            <a:endParaRPr lang="en-US" sz="2300" dirty="0" smtClean="0"/>
          </a:p>
          <a:p>
            <a:endParaRPr lang="en-US" sz="2300" dirty="0" smtClean="0"/>
          </a:p>
          <a:p>
            <a:r>
              <a:rPr lang="en-US" sz="2700" b="1" dirty="0" smtClean="0">
                <a:solidFill>
                  <a:srgbClr val="0000FF"/>
                </a:solidFill>
              </a:rPr>
              <a:t>Must put more restrictions on Hamiltonian/State!</a:t>
            </a:r>
            <a:endParaRPr lang="en-US" sz="2700" b="1" dirty="0">
              <a:solidFill>
                <a:srgbClr val="0000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33778" y="1509976"/>
            <a:ext cx="719666" cy="5078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V="1">
            <a:off x="733778" y="1509976"/>
            <a:ext cx="719666" cy="5462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503334" y="4127002"/>
            <a:ext cx="2427111" cy="1284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00891" y="4338669"/>
            <a:ext cx="19473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Correlation length</a:t>
            </a:r>
            <a:endParaRPr lang="en-US" sz="2500" dirty="0"/>
          </a:p>
        </p:txBody>
      </p:sp>
      <p:sp>
        <p:nvSpPr>
          <p:cNvPr id="234" name="Oval 233"/>
          <p:cNvSpPr/>
          <p:nvPr/>
        </p:nvSpPr>
        <p:spPr>
          <a:xfrm>
            <a:off x="1013177" y="4127002"/>
            <a:ext cx="2427111" cy="1284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TextBox 234"/>
          <p:cNvSpPr txBox="1"/>
          <p:nvPr/>
        </p:nvSpPr>
        <p:spPr>
          <a:xfrm>
            <a:off x="1210734" y="4338669"/>
            <a:ext cx="19473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s</a:t>
            </a:r>
            <a:r>
              <a:rPr lang="en-US" sz="2500" dirty="0" smtClean="0"/>
              <a:t>pectral </a:t>
            </a:r>
          </a:p>
          <a:p>
            <a:pPr algn="ctr"/>
            <a:r>
              <a:rPr lang="en-US" sz="2500" dirty="0" smtClean="0"/>
              <a:t>gap</a:t>
            </a:r>
            <a:endParaRPr lang="en-US" sz="2500" dirty="0"/>
          </a:p>
        </p:txBody>
      </p:sp>
      <p:sp>
        <p:nvSpPr>
          <p:cNvPr id="236" name="Oval 235"/>
          <p:cNvSpPr/>
          <p:nvPr/>
        </p:nvSpPr>
        <p:spPr>
          <a:xfrm>
            <a:off x="3440288" y="5404556"/>
            <a:ext cx="2427111" cy="1284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TextBox 236"/>
          <p:cNvSpPr txBox="1"/>
          <p:nvPr/>
        </p:nvSpPr>
        <p:spPr>
          <a:xfrm>
            <a:off x="3637845" y="5616223"/>
            <a:ext cx="19473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specific </a:t>
            </a:r>
          </a:p>
          <a:p>
            <a:pPr algn="ctr"/>
            <a:r>
              <a:rPr lang="en-US" sz="2500" dirty="0" smtClean="0"/>
              <a:t>heat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3953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63915</TotalTime>
  <Words>1783</Words>
  <Application>Microsoft Macintosh PowerPoint</Application>
  <PresentationFormat>On-screen Show (4:3)</PresentationFormat>
  <Paragraphs>459</Paragraphs>
  <Slides>38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Brandao</dc:creator>
  <cp:lastModifiedBy>Fernando Brandao</cp:lastModifiedBy>
  <cp:revision>785</cp:revision>
  <dcterms:created xsi:type="dcterms:W3CDTF">2010-12-27T22:23:58Z</dcterms:created>
  <dcterms:modified xsi:type="dcterms:W3CDTF">2014-09-08T12:26:18Z</dcterms:modified>
</cp:coreProperties>
</file>