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427" r:id="rId2"/>
    <p:sldId id="514" r:id="rId3"/>
    <p:sldId id="639" r:id="rId4"/>
    <p:sldId id="617" r:id="rId5"/>
    <p:sldId id="618" r:id="rId6"/>
    <p:sldId id="635" r:id="rId7"/>
    <p:sldId id="608" r:id="rId8"/>
    <p:sldId id="622" r:id="rId9"/>
    <p:sldId id="648" r:id="rId10"/>
    <p:sldId id="651" r:id="rId11"/>
    <p:sldId id="624" r:id="rId12"/>
    <p:sldId id="625" r:id="rId13"/>
    <p:sldId id="626" r:id="rId14"/>
    <p:sldId id="592" r:id="rId15"/>
    <p:sldId id="628" r:id="rId16"/>
    <p:sldId id="646" r:id="rId17"/>
    <p:sldId id="612" r:id="rId18"/>
    <p:sldId id="633" r:id="rId19"/>
    <p:sldId id="636" r:id="rId20"/>
    <p:sldId id="638" r:id="rId21"/>
    <p:sldId id="643" r:id="rId22"/>
    <p:sldId id="644" r:id="rId23"/>
    <p:sldId id="600" r:id="rId24"/>
    <p:sldId id="650" r:id="rId25"/>
    <p:sldId id="61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00FF"/>
    <a:srgbClr val="FFFFDD"/>
    <a:srgbClr val="FFFFD1"/>
    <a:srgbClr val="FFFFCD"/>
    <a:srgbClr val="FFFFE1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595" autoAdjust="0"/>
  </p:normalViewPr>
  <p:slideViewPr>
    <p:cSldViewPr>
      <p:cViewPr varScale="1">
        <p:scale>
          <a:sx n="106" d="100"/>
          <a:sy n="10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>
      <p:cViewPr varScale="1">
        <p:scale>
          <a:sx n="53" d="100"/>
          <a:sy n="53" d="100"/>
        </p:scale>
        <p:origin x="-17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2F87E1-FC33-4F52-BBA8-5E5781D34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388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0A132D-6F6A-4844-9EB5-D9E31069F176}" type="slidenum">
              <a:rPr lang="da-DK" altLang="da-DK"/>
              <a:pPr eaLnBrk="1" hangingPunct="1">
                <a:spcBef>
                  <a:spcPct val="0"/>
                </a:spcBef>
              </a:pPr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70697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FA66FB-D4A8-4617-A0F3-B4047C7F50F5}" type="slidenum">
              <a:rPr lang="da-DK" altLang="da-DK"/>
              <a:pPr eaLnBrk="1" hangingPunct="1">
                <a:spcBef>
                  <a:spcPct val="0"/>
                </a:spcBef>
              </a:pPr>
              <a:t>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9140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2EFD5A-166B-4834-99BF-615D1B35C32A}" type="slidenum">
              <a:rPr lang="da-DK" altLang="da-DK"/>
              <a:pPr eaLnBrk="1" hangingPunct="1">
                <a:spcBef>
                  <a:spcPct val="0"/>
                </a:spcBef>
              </a:pPr>
              <a:t>18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709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45060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8778C-1100-49D0-BDD6-383EF9E46AEE}" type="slidenum">
              <a:rPr lang="en-US" altLang="da-DK"/>
              <a:pPr eaLnBrk="1" hangingPunct="1">
                <a:spcBef>
                  <a:spcPct val="0"/>
                </a:spcBef>
              </a:pPr>
              <a:t>23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92803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C8CBBD-F7AB-472C-9170-8FCD6CB21BD8}" type="slidenum">
              <a:rPr lang="da-DK" altLang="da-DK"/>
              <a:pPr eaLnBrk="1" hangingPunct="1">
                <a:spcBef>
                  <a:spcPct val="0"/>
                </a:spcBef>
              </a:pPr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4129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2590DF-5FEF-4D46-97EE-2E4C9E4331C2}" type="slidenum">
              <a:rPr lang="da-DK" altLang="da-DK"/>
              <a:pPr eaLnBrk="1" hangingPunct="1">
                <a:spcBef>
                  <a:spcPct val="0"/>
                </a:spcBef>
              </a:pPr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015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3C886-0A0D-4720-937C-D5A8C34A6881}" type="slidenum">
              <a:rPr lang="da-DK" altLang="da-DK"/>
              <a:pPr eaLnBrk="1" hangingPunct="1">
                <a:spcBef>
                  <a:spcPct val="0"/>
                </a:spcBef>
              </a:pPr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617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DA3CF-16CF-4D37-9413-E1AA640375DA}" type="slidenum">
              <a:rPr lang="da-DK" altLang="da-DK"/>
              <a:pPr eaLnBrk="1" hangingPunct="1">
                <a:spcBef>
                  <a:spcPct val="0"/>
                </a:spcBef>
              </a:pPr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125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B24DA-DB27-4EBE-A4D5-F379C19FC069}" type="slidenum">
              <a:rPr lang="da-DK" altLang="da-DK"/>
              <a:pPr eaLnBrk="1" hangingPunct="1">
                <a:spcBef>
                  <a:spcPct val="0"/>
                </a:spcBef>
              </a:pPr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5132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5E146E-5721-41DE-8EC2-EFB4E99ACB4F}" type="slidenum">
              <a:rPr lang="da-DK" altLang="da-DK"/>
              <a:pPr eaLnBrk="1" hangingPunct="1">
                <a:spcBef>
                  <a:spcPct val="0"/>
                </a:spcBef>
              </a:pPr>
              <a:t>13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6141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7F09EB-1D67-4A0D-998E-DBC20D738F4E}" type="slidenum">
              <a:rPr lang="da-DK" altLang="da-DK"/>
              <a:pPr eaLnBrk="1" hangingPunct="1">
                <a:spcBef>
                  <a:spcPct val="0"/>
                </a:spcBef>
              </a:pPr>
              <a:t>14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1887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34C878-156F-4F0E-89E5-B4D59C2AE58B}" type="slidenum">
              <a:rPr lang="da-DK" altLang="da-DK"/>
              <a:pPr eaLnBrk="1" hangingPunct="1">
                <a:spcBef>
                  <a:spcPct val="0"/>
                </a:spcBef>
              </a:pPr>
              <a:t>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6025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BE0D3-1772-434E-9C4A-B7F8EC94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22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B035A-13D7-47B5-9DEA-0524BC1F5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1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66531-0AC9-4DE1-B280-90AF5EC96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08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21886-8C4A-407A-89AA-08EE9407A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8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129C2-3F8E-4242-9B34-F1D5EB814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9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CA1B5-ED3C-4D18-A6DA-3A05023CC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3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E2444-5C3B-444C-AE8C-C25A0E593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7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3B9A0-2A1C-4F12-92AE-BFE66F978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05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7AAD0-D56E-4F89-A92C-F813582BF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01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21CFF-F396-4CC6-BF21-DCCF18FF8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16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B5C6A-4C24-4B4C-A687-F07421E9B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13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8BE6C-A2F1-4C73-AFF5-ED613026E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14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CFE96-BFC6-4A7E-8C30-5EDFF1B04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8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F7D44-E756-4EFE-81A6-74D95F71C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73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EDC6BB-CE53-4A0A-A2CA-C79271E989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u.dk/da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xxx.lanl.gov/abs/1409.0958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xxx.lanl.gov/abs/1409.095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la.aps.org/abstract/PR/v48/i8/p696_1?qid=4cdc58b27133a5b2&amp;qseq=4&amp;show=1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ierkegaar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765175"/>
            <a:ext cx="7488237" cy="3024188"/>
          </a:xfrm>
        </p:spPr>
        <p:txBody>
          <a:bodyPr/>
          <a:lstStyle/>
          <a:p>
            <a:r>
              <a:rPr lang="da-DK" altLang="da-DK" sz="2800" smtClean="0"/>
              <a:t>Quantum Trajectories  </a:t>
            </a:r>
            <a:br>
              <a:rPr lang="da-DK" altLang="da-DK" sz="2800" smtClean="0"/>
            </a:br>
            <a:r>
              <a:rPr lang="da-DK" altLang="da-DK" sz="2800" smtClean="0"/>
              <a:t>-</a:t>
            </a:r>
            <a:br>
              <a:rPr lang="da-DK" altLang="da-DK" sz="2800" smtClean="0"/>
            </a:br>
            <a:r>
              <a:rPr lang="da-DK" altLang="da-DK" sz="2800" smtClean="0"/>
              <a:t>”revisiting the past”</a:t>
            </a:r>
            <a:br>
              <a:rPr lang="da-DK" altLang="da-DK" sz="2800" smtClean="0"/>
            </a:br>
            <a:r>
              <a:rPr lang="da-DK" altLang="da-DK" sz="2800" smtClean="0"/>
              <a:t/>
            </a:r>
            <a:br>
              <a:rPr lang="da-DK" altLang="da-DK" sz="2800" smtClean="0"/>
            </a:br>
            <a:r>
              <a:rPr lang="da-DK" altLang="da-DK" sz="2800" smtClean="0"/>
              <a:t>IICQI-14, Isfahan, 2014</a:t>
            </a:r>
            <a:r>
              <a:rPr lang="da-DK" altLang="da-DK" sz="2400" smtClean="0"/>
              <a:t>.</a:t>
            </a:r>
            <a:endParaRPr lang="en-US" altLang="da-DK" sz="2400" smtClean="0"/>
          </a:p>
        </p:txBody>
      </p:sp>
      <p:pic>
        <p:nvPicPr>
          <p:cNvPr id="2051" name="Picture 10" descr="Gå til universitetets hjemmesi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90838"/>
            <a:ext cx="22320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Oval 11"/>
          <p:cNvSpPr>
            <a:spLocks noChangeArrowheads="1"/>
          </p:cNvSpPr>
          <p:nvPr/>
        </p:nvSpPr>
        <p:spPr bwMode="auto">
          <a:xfrm>
            <a:off x="1979613" y="4365625"/>
            <a:ext cx="3024187" cy="2951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a-DK" altLang="da-DK"/>
          </a:p>
        </p:txBody>
      </p:sp>
      <p:sp>
        <p:nvSpPr>
          <p:cNvPr id="2" name="Tekstboks 1"/>
          <p:cNvSpPr txBox="1"/>
          <p:nvPr/>
        </p:nvSpPr>
        <p:spPr>
          <a:xfrm>
            <a:off x="1187450" y="4360863"/>
            <a:ext cx="7199313" cy="225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Theory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:</a:t>
            </a:r>
            <a:b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	”</a:t>
            </a:r>
            <a:r>
              <a:rPr lang="da-DK" sz="1800" i="1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Past</a:t>
            </a:r>
            <a:r>
              <a:rPr lang="da-DK" sz="1800" i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quantum </a:t>
            </a:r>
            <a:r>
              <a:rPr lang="da-DK" sz="1800" i="1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states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”, </a:t>
            </a: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Phys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. Rev. </a:t>
            </a: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Lett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. </a:t>
            </a:r>
            <a:r>
              <a:rPr lang="da-DK" sz="1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111, 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170401 (2013)</a:t>
            </a:r>
          </a:p>
          <a:p>
            <a:pPr>
              <a:spcBef>
                <a:spcPct val="20000"/>
              </a:spcBef>
              <a:defRPr/>
            </a:pP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	Søren Gammelmark, Brian Julsgaard, Klaus </a:t>
            </a: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Mølmer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/>
            </a:r>
            <a:b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Examples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: </a:t>
            </a:r>
          </a:p>
          <a:p>
            <a:pPr>
              <a:spcBef>
                <a:spcPct val="20000"/>
              </a:spcBef>
              <a:defRPr/>
            </a:pP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	Experiments by </a:t>
            </a:r>
          </a:p>
          <a:p>
            <a:pPr>
              <a:spcBef>
                <a:spcPct val="20000"/>
              </a:spcBef>
              <a:defRPr/>
            </a:pP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	Serge </a:t>
            </a: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Haroche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, Paris, Dieter </a:t>
            </a: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Meschede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, Bonn;</a:t>
            </a:r>
          </a:p>
          <a:p>
            <a:pPr>
              <a:spcBef>
                <a:spcPct val="20000"/>
              </a:spcBef>
              <a:defRPr/>
            </a:pP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	</a:t>
            </a: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Kater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Murch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, St. Louis/Irfan </a:t>
            </a:r>
            <a:r>
              <a:rPr lang="da-DK" sz="18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Siddiqi</a:t>
            </a:r>
            <a:r>
              <a:rPr lang="da-DK" sz="1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, Berkeley.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Molmer\FOREDRAG\2013\POLZIK\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720725"/>
            <a:ext cx="73406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kstboks 4"/>
          <p:cNvSpPr txBox="1">
            <a:spLocks noChangeArrowheads="1"/>
          </p:cNvSpPr>
          <p:nvPr/>
        </p:nvSpPr>
        <p:spPr bwMode="auto">
          <a:xfrm>
            <a:off x="395288" y="5445125"/>
            <a:ext cx="337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 i="1"/>
              <a:t>Ill. Sidse Damgaard Hansen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2865438"/>
            <a:ext cx="4143375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xtLst/>
        </p:spPr>
      </p:pic>
      <p:grpSp>
        <p:nvGrpSpPr>
          <p:cNvPr id="4" name="Gruppe 3"/>
          <p:cNvGrpSpPr>
            <a:grpSpLocks/>
          </p:cNvGrpSpPr>
          <p:nvPr/>
        </p:nvGrpSpPr>
        <p:grpSpPr bwMode="auto">
          <a:xfrm>
            <a:off x="6932613" y="5292725"/>
            <a:ext cx="1960562" cy="873125"/>
            <a:chOff x="6933078" y="5292179"/>
            <a:chExt cx="1959401" cy="873125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61"/>
            <a:stretch>
              <a:fillRect/>
            </a:stretch>
          </p:blipFill>
          <p:spPr bwMode="auto">
            <a:xfrm>
              <a:off x="6933079" y="5292179"/>
              <a:ext cx="1311329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kstboks 1"/>
            <p:cNvSpPr txBox="1">
              <a:spLocks noChangeArrowheads="1"/>
            </p:cNvSpPr>
            <p:nvPr/>
          </p:nvSpPr>
          <p:spPr bwMode="auto">
            <a:xfrm>
              <a:off x="8172400" y="5373216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/>
                <a:t>?</a:t>
              </a:r>
            </a:p>
          </p:txBody>
        </p:sp>
        <p:sp>
          <p:nvSpPr>
            <p:cNvPr id="11272" name="Rektangel 2"/>
            <p:cNvSpPr>
              <a:spLocks noChangeArrowheads="1"/>
            </p:cNvSpPr>
            <p:nvPr/>
          </p:nvSpPr>
          <p:spPr bwMode="auto">
            <a:xfrm>
              <a:off x="6933078" y="5364162"/>
              <a:ext cx="1959401" cy="6658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a-DK" altLang="da-DK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400" smtClean="0"/>
              <a:t>Past </a:t>
            </a:r>
            <a:r>
              <a:rPr lang="da-DK" altLang="da-DK" sz="2400" i="1" smtClean="0"/>
              <a:t>quantum</a:t>
            </a:r>
            <a:r>
              <a:rPr lang="da-DK" altLang="da-DK" sz="2400" smtClean="0"/>
              <a:t> state - definition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8"/>
          <a:stretch>
            <a:fillRect/>
          </a:stretch>
        </p:blipFill>
        <p:spPr bwMode="auto">
          <a:xfrm>
            <a:off x="654050" y="1300163"/>
            <a:ext cx="43497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9"/>
          <a:stretch>
            <a:fillRect/>
          </a:stretch>
        </p:blipFill>
        <p:spPr bwMode="auto">
          <a:xfrm>
            <a:off x="5003800" y="1300163"/>
            <a:ext cx="366236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kstboks 1"/>
          <p:cNvSpPr txBox="1">
            <a:spLocks noChangeArrowheads="1"/>
          </p:cNvSpPr>
          <p:nvPr/>
        </p:nvSpPr>
        <p:spPr bwMode="auto">
          <a:xfrm>
            <a:off x="539750" y="3441700"/>
            <a:ext cx="8482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Any - strong or weak - measurement of any observable, can be 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implemented by coupling to - and projective read-out of - a meter system.</a:t>
            </a:r>
          </a:p>
        </p:txBody>
      </p:sp>
      <p:grpSp>
        <p:nvGrpSpPr>
          <p:cNvPr id="6" name="Gruppe 5"/>
          <p:cNvGrpSpPr>
            <a:grpSpLocks/>
          </p:cNvGrpSpPr>
          <p:nvPr/>
        </p:nvGrpSpPr>
        <p:grpSpPr bwMode="auto">
          <a:xfrm>
            <a:off x="350838" y="4394200"/>
            <a:ext cx="7916862" cy="2073275"/>
            <a:chOff x="351379" y="4394200"/>
            <a:chExt cx="7916045" cy="2073448"/>
          </a:xfrm>
        </p:grpSpPr>
        <p:pic>
          <p:nvPicPr>
            <p:cNvPr id="122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3" r="77676"/>
            <a:stretch>
              <a:fillRect/>
            </a:stretch>
          </p:blipFill>
          <p:spPr bwMode="auto">
            <a:xfrm>
              <a:off x="351379" y="4394200"/>
              <a:ext cx="1934622" cy="169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9" name="Gruppe 4"/>
            <p:cNvGrpSpPr>
              <a:grpSpLocks/>
            </p:cNvGrpSpPr>
            <p:nvPr/>
          </p:nvGrpSpPr>
          <p:grpSpPr bwMode="auto">
            <a:xfrm>
              <a:off x="2267744" y="4700094"/>
              <a:ext cx="5999680" cy="1767554"/>
              <a:chOff x="2267744" y="4700094"/>
              <a:chExt cx="5999680" cy="1767554"/>
            </a:xfrm>
          </p:grpSpPr>
          <p:pic>
            <p:nvPicPr>
              <p:cNvPr id="1230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040" y="5221889"/>
                <a:ext cx="3456384" cy="34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58" t="29076"/>
              <a:stretch>
                <a:fillRect/>
              </a:stretch>
            </p:blipFill>
            <p:spPr bwMode="auto">
              <a:xfrm>
                <a:off x="2267744" y="4700094"/>
                <a:ext cx="2334960" cy="1393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2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360"/>
              <a:stretch>
                <a:fillRect/>
              </a:stretch>
            </p:blipFill>
            <p:spPr bwMode="auto">
              <a:xfrm>
                <a:off x="2309048" y="6118037"/>
                <a:ext cx="678805" cy="34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295" name="Rektangel 11"/>
          <p:cNvSpPr>
            <a:spLocks noChangeArrowheads="1"/>
          </p:cNvSpPr>
          <p:nvPr/>
        </p:nvSpPr>
        <p:spPr bwMode="auto">
          <a:xfrm>
            <a:off x="7019925" y="1628775"/>
            <a:ext cx="10382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a-DK" altLang="da-DK"/>
          </a:p>
        </p:txBody>
      </p:sp>
      <p:sp>
        <p:nvSpPr>
          <p:cNvPr id="2" name="Tekstboks 1"/>
          <p:cNvSpPr txBox="1">
            <a:spLocks noChangeArrowheads="1"/>
          </p:cNvSpPr>
          <p:nvPr/>
        </p:nvSpPr>
        <p:spPr bwMode="auto">
          <a:xfrm>
            <a:off x="1317625" y="43942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/>
              <a:t>time</a:t>
            </a:r>
            <a:r>
              <a:rPr lang="da-DK" altLang="da-DK" sz="2400" i="1"/>
              <a:t> t</a:t>
            </a:r>
          </a:p>
        </p:txBody>
      </p:sp>
      <p:sp>
        <p:nvSpPr>
          <p:cNvPr id="12297" name="Tekstboks 13"/>
          <p:cNvSpPr txBox="1">
            <a:spLocks noChangeArrowheads="1"/>
          </p:cNvSpPr>
          <p:nvPr/>
        </p:nvSpPr>
        <p:spPr bwMode="auto">
          <a:xfrm>
            <a:off x="827088" y="1527175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/>
              <a:t>time </a:t>
            </a:r>
            <a:r>
              <a:rPr lang="da-DK" altLang="da-DK" sz="2400" i="1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400" smtClean="0"/>
              <a:t>Past </a:t>
            </a:r>
            <a:r>
              <a:rPr lang="da-DK" altLang="da-DK" sz="2400" i="1" smtClean="0"/>
              <a:t>quantum</a:t>
            </a:r>
            <a:r>
              <a:rPr lang="da-DK" altLang="da-DK" sz="2400" smtClean="0"/>
              <a:t> state - definition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8"/>
          <a:stretch>
            <a:fillRect/>
          </a:stretch>
        </p:blipFill>
        <p:spPr bwMode="auto">
          <a:xfrm>
            <a:off x="654050" y="1300163"/>
            <a:ext cx="43497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9"/>
          <a:stretch>
            <a:fillRect/>
          </a:stretch>
        </p:blipFill>
        <p:spPr bwMode="auto">
          <a:xfrm>
            <a:off x="5003800" y="1300163"/>
            <a:ext cx="366236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kstboks 1"/>
          <p:cNvSpPr txBox="1">
            <a:spLocks noChangeArrowheads="1"/>
          </p:cNvSpPr>
          <p:nvPr/>
        </p:nvSpPr>
        <p:spPr bwMode="auto">
          <a:xfrm>
            <a:off x="539750" y="3441700"/>
            <a:ext cx="8482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Any - strong or weak - measurement of any observable, can be 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implemented by coupling to - and projective read-out of - a meter system.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 r="73718"/>
          <a:stretch>
            <a:fillRect/>
          </a:stretch>
        </p:blipFill>
        <p:spPr bwMode="auto">
          <a:xfrm>
            <a:off x="350838" y="4343400"/>
            <a:ext cx="22780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60"/>
          <a:stretch>
            <a:fillRect/>
          </a:stretch>
        </p:blipFill>
        <p:spPr bwMode="auto">
          <a:xfrm>
            <a:off x="2628900" y="5876925"/>
            <a:ext cx="679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28976" b="37361"/>
          <a:stretch>
            <a:fillRect/>
          </a:stretch>
        </p:blipFill>
        <p:spPr bwMode="auto">
          <a:xfrm>
            <a:off x="2627313" y="4697413"/>
            <a:ext cx="652938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3" t="63354" b="5016"/>
          <a:stretch>
            <a:fillRect/>
          </a:stretch>
        </p:blipFill>
        <p:spPr bwMode="auto">
          <a:xfrm>
            <a:off x="2555875" y="5373688"/>
            <a:ext cx="242411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63354" b="11008"/>
          <a:stretch>
            <a:fillRect/>
          </a:stretch>
        </p:blipFill>
        <p:spPr bwMode="auto">
          <a:xfrm>
            <a:off x="2555875" y="5373688"/>
            <a:ext cx="65293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ktangel 10"/>
          <p:cNvSpPr>
            <a:spLocks noChangeArrowheads="1"/>
          </p:cNvSpPr>
          <p:nvPr/>
        </p:nvSpPr>
        <p:spPr bwMode="auto">
          <a:xfrm>
            <a:off x="7019925" y="1557338"/>
            <a:ext cx="10382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a-DK" altLang="da-DK"/>
          </a:p>
        </p:txBody>
      </p:sp>
      <p:grpSp>
        <p:nvGrpSpPr>
          <p:cNvPr id="13324" name="Gruppe 12"/>
          <p:cNvGrpSpPr>
            <a:grpSpLocks/>
          </p:cNvGrpSpPr>
          <p:nvPr/>
        </p:nvGrpSpPr>
        <p:grpSpPr bwMode="auto">
          <a:xfrm>
            <a:off x="2843213" y="4324350"/>
            <a:ext cx="3652837" cy="400050"/>
            <a:chOff x="2719795" y="831363"/>
            <a:chExt cx="3652728" cy="400110"/>
          </a:xfrm>
        </p:grpSpPr>
        <p:sp>
          <p:nvSpPr>
            <p:cNvPr id="13325" name="Tekstboks 13"/>
            <p:cNvSpPr txBox="1">
              <a:spLocks noChangeArrowheads="1"/>
            </p:cNvSpPr>
            <p:nvPr/>
          </p:nvSpPr>
          <p:spPr bwMode="auto">
            <a:xfrm>
              <a:off x="2719795" y="831363"/>
              <a:ext cx="4924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/>
                <a:t>M</a:t>
              </a:r>
              <a:r>
                <a:rPr lang="da-DK" altLang="da-DK" sz="2000" baseline="-25000"/>
                <a:t>1</a:t>
              </a:r>
            </a:p>
          </p:txBody>
        </p:sp>
        <p:sp>
          <p:nvSpPr>
            <p:cNvPr id="13326" name="Tekstboks 14"/>
            <p:cNvSpPr txBox="1">
              <a:spLocks noChangeArrowheads="1"/>
            </p:cNvSpPr>
            <p:nvPr/>
          </p:nvSpPr>
          <p:spPr bwMode="auto">
            <a:xfrm>
              <a:off x="3719517" y="831363"/>
              <a:ext cx="4924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/>
                <a:t>M</a:t>
              </a:r>
              <a:r>
                <a:rPr lang="da-DK" altLang="da-DK" sz="2000" baseline="-25000"/>
                <a:t>2</a:t>
              </a:r>
            </a:p>
          </p:txBody>
        </p:sp>
        <p:sp>
          <p:nvSpPr>
            <p:cNvPr id="13327" name="Tekstboks 15"/>
            <p:cNvSpPr txBox="1">
              <a:spLocks noChangeArrowheads="1"/>
            </p:cNvSpPr>
            <p:nvPr/>
          </p:nvSpPr>
          <p:spPr bwMode="auto">
            <a:xfrm>
              <a:off x="5851226" y="831363"/>
              <a:ext cx="5212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/>
                <a:t>M</a:t>
              </a:r>
              <a:r>
                <a:rPr lang="da-DK" altLang="da-DK" sz="2000" baseline="-25000"/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648 L 0.12431 0.02129 C 0.15052 0.025 0.18941 0.02708 0.22986 0.02708 C 0.27657 0.02708 0.31337 0.025 0.33976 0.02129 L 0.46459 0.00648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3132138" y="6351588"/>
            <a:ext cx="511175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/>
              <a:t> E(t) solves adjoint, backwards SME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a-DK" altLang="da-DK" sz="2400" smtClean="0"/>
              <a:t>Past </a:t>
            </a:r>
            <a:r>
              <a:rPr lang="da-DK" altLang="da-DK" sz="2400" i="1" smtClean="0"/>
              <a:t>quantum</a:t>
            </a:r>
            <a:r>
              <a:rPr lang="da-DK" altLang="da-DK" sz="2400" smtClean="0"/>
              <a:t> state – heuristic derivation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821238" y="2741613"/>
            <a:ext cx="3498850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  <a:defRPr/>
            </a:pPr>
            <a:r>
              <a:rPr lang="da-DK" altLang="da-DK" sz="2000" i="1" dirty="0" smtClean="0">
                <a:solidFill>
                  <a:srgbClr val="FF0000"/>
                </a:solidFill>
                <a:cs typeface="+mn-cs"/>
              </a:rPr>
              <a:t>|m&gt;&lt;m| U(</a:t>
            </a:r>
            <a:r>
              <a:rPr lang="el-GR" altLang="da-DK" sz="2000" i="1" dirty="0" smtClean="0">
                <a:solidFill>
                  <a:srgbClr val="FF0000"/>
                </a:solidFill>
                <a:cs typeface="+mn-cs"/>
              </a:rPr>
              <a:t>ρ</a:t>
            </a:r>
            <a:r>
              <a:rPr lang="da-DK" altLang="da-DK" sz="2000" i="1" dirty="0" smtClean="0">
                <a:solidFill>
                  <a:srgbClr val="FF0000"/>
                </a:solidFill>
                <a:cs typeface="+mn-cs"/>
              </a:rPr>
              <a:t> |i&gt;&lt;i|)U</a:t>
            </a:r>
            <a:r>
              <a:rPr lang="da-DK" altLang="da-DK" sz="2000" i="1" baseline="30000" dirty="0" smtClean="0">
                <a:solidFill>
                  <a:srgbClr val="FF0000"/>
                </a:solidFill>
                <a:cs typeface="+mn-cs"/>
              </a:rPr>
              <a:t>+</a:t>
            </a:r>
            <a:r>
              <a:rPr lang="da-DK" altLang="da-DK" sz="2000" i="1" dirty="0" smtClean="0">
                <a:solidFill>
                  <a:srgbClr val="FF0000"/>
                </a:solidFill>
                <a:cs typeface="+mn-cs"/>
              </a:rPr>
              <a:t> |m&gt;&lt;m|</a:t>
            </a:r>
          </a:p>
        </p:txBody>
      </p:sp>
      <p:grpSp>
        <p:nvGrpSpPr>
          <p:cNvPr id="7" name="Gruppe 6"/>
          <p:cNvGrpSpPr>
            <a:grpSpLocks/>
          </p:cNvGrpSpPr>
          <p:nvPr/>
        </p:nvGrpSpPr>
        <p:grpSpPr bwMode="auto">
          <a:xfrm>
            <a:off x="571500" y="3903663"/>
            <a:ext cx="8104188" cy="603250"/>
            <a:chOff x="571411" y="3789040"/>
            <a:chExt cx="8105045" cy="603992"/>
          </a:xfrm>
        </p:grpSpPr>
        <p:sp>
          <p:nvSpPr>
            <p:cNvPr id="14367" name="TextBox 6"/>
            <p:cNvSpPr txBox="1">
              <a:spLocks noChangeArrowheads="1"/>
            </p:cNvSpPr>
            <p:nvPr/>
          </p:nvSpPr>
          <p:spPr bwMode="auto">
            <a:xfrm>
              <a:off x="1547664" y="3933056"/>
              <a:ext cx="6928500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sz="2000" i="1">
                  <a:solidFill>
                    <a:srgbClr val="FF0000"/>
                  </a:solidFill>
                </a:rPr>
                <a:t>(|m&gt;&lt;m|)M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N</a:t>
              </a:r>
              <a:r>
                <a:rPr lang="da-DK" altLang="da-DK" sz="2000" i="1">
                  <a:solidFill>
                    <a:srgbClr val="FF0000"/>
                  </a:solidFill>
                </a:rPr>
                <a:t> …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2</a:t>
              </a:r>
              <a:r>
                <a:rPr lang="da-DK" altLang="da-DK" sz="2000" i="1">
                  <a:solidFill>
                    <a:srgbClr val="FF0000"/>
                  </a:solidFill>
                </a:rPr>
                <a:t>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1</a:t>
              </a:r>
              <a:r>
                <a:rPr lang="da-DK" altLang="da-DK" sz="2000" i="1">
                  <a:solidFill>
                    <a:srgbClr val="FF0000"/>
                  </a:solidFill>
                </a:rPr>
                <a:t> U(</a:t>
              </a:r>
              <a:r>
                <a:rPr lang="el-GR" altLang="da-DK" sz="2000" i="1">
                  <a:solidFill>
                    <a:srgbClr val="FF0000"/>
                  </a:solidFill>
                </a:rPr>
                <a:t>ρ</a:t>
              </a:r>
              <a:r>
                <a:rPr lang="da-DK" altLang="da-DK" sz="2000" i="1">
                  <a:solidFill>
                    <a:srgbClr val="FF0000"/>
                  </a:solidFill>
                </a:rPr>
                <a:t> |i&gt;&lt;i|)U</a:t>
              </a:r>
              <a:r>
                <a:rPr lang="da-DK" altLang="da-DK" sz="2000" i="1" baseline="30000">
                  <a:solidFill>
                    <a:srgbClr val="FF0000"/>
                  </a:solidFill>
                </a:rPr>
                <a:t>+</a:t>
              </a:r>
              <a:r>
                <a:rPr lang="da-DK" altLang="da-DK" sz="2000" i="1">
                  <a:solidFill>
                    <a:srgbClr val="FF0000"/>
                  </a:solidFill>
                </a:rPr>
                <a:t>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1</a:t>
              </a:r>
              <a:r>
                <a:rPr lang="da-DK" altLang="da-DK" sz="2000" i="1" baseline="30000">
                  <a:solidFill>
                    <a:srgbClr val="FF0000"/>
                  </a:solidFill>
                </a:rPr>
                <a:t>+</a:t>
              </a:r>
              <a:r>
                <a:rPr lang="da-DK" altLang="da-DK" sz="2000" i="1">
                  <a:solidFill>
                    <a:srgbClr val="FF0000"/>
                  </a:solidFill>
                </a:rPr>
                <a:t>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2</a:t>
              </a:r>
              <a:r>
                <a:rPr lang="da-DK" altLang="da-DK" sz="2000" i="1" baseline="30000">
                  <a:solidFill>
                    <a:srgbClr val="FF0000"/>
                  </a:solidFill>
                </a:rPr>
                <a:t>+</a:t>
              </a:r>
              <a:r>
                <a:rPr lang="da-DK" altLang="da-DK" sz="2000" i="1">
                  <a:solidFill>
                    <a:srgbClr val="FF0000"/>
                  </a:solidFill>
                </a:rPr>
                <a:t> …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N</a:t>
              </a:r>
              <a:r>
                <a:rPr lang="da-DK" altLang="da-DK" sz="2000" i="1" baseline="30000">
                  <a:solidFill>
                    <a:srgbClr val="FF0000"/>
                  </a:solidFill>
                </a:rPr>
                <a:t>+</a:t>
              </a:r>
              <a:r>
                <a:rPr lang="da-DK" altLang="da-DK" sz="2000" i="1">
                  <a:solidFill>
                    <a:srgbClr val="FF0000"/>
                  </a:solidFill>
                </a:rPr>
                <a:t>(|m&gt;&lt;m|)</a:t>
              </a:r>
            </a:p>
          </p:txBody>
        </p:sp>
        <p:sp>
          <p:nvSpPr>
            <p:cNvPr id="14368" name="Tekstboks 2"/>
            <p:cNvSpPr txBox="1">
              <a:spLocks noChangeArrowheads="1"/>
            </p:cNvSpPr>
            <p:nvPr/>
          </p:nvSpPr>
          <p:spPr bwMode="auto">
            <a:xfrm>
              <a:off x="571411" y="3807892"/>
              <a:ext cx="1192968" cy="5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i="1">
                  <a:sym typeface="Wingdings" panose="05000000000000000000" pitchFamily="2" charset="2"/>
                </a:rPr>
                <a:t> </a:t>
              </a:r>
              <a:r>
                <a:rPr lang="da-DK" altLang="da-DK" i="1"/>
                <a:t>Tr(</a:t>
              </a:r>
            </a:p>
          </p:txBody>
        </p:sp>
        <p:sp>
          <p:nvSpPr>
            <p:cNvPr id="14369" name="Tekstboks 3"/>
            <p:cNvSpPr txBox="1">
              <a:spLocks noChangeArrowheads="1"/>
            </p:cNvSpPr>
            <p:nvPr/>
          </p:nvSpPr>
          <p:spPr bwMode="auto">
            <a:xfrm>
              <a:off x="8355534" y="3789040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/>
                <a:t>)</a:t>
              </a:r>
            </a:p>
          </p:txBody>
        </p:sp>
      </p:grpSp>
      <p:grpSp>
        <p:nvGrpSpPr>
          <p:cNvPr id="8" name="Gruppe 7"/>
          <p:cNvGrpSpPr>
            <a:grpSpLocks/>
          </p:cNvGrpSpPr>
          <p:nvPr/>
        </p:nvGrpSpPr>
        <p:grpSpPr bwMode="auto">
          <a:xfrm>
            <a:off x="755650" y="4595813"/>
            <a:ext cx="7908925" cy="603250"/>
            <a:chOff x="755576" y="4481557"/>
            <a:chExt cx="7909133" cy="603627"/>
          </a:xfrm>
        </p:grpSpPr>
        <p:sp>
          <p:nvSpPr>
            <p:cNvPr id="14364" name="TextBox 6"/>
            <p:cNvSpPr txBox="1">
              <a:spLocks noChangeArrowheads="1"/>
            </p:cNvSpPr>
            <p:nvPr/>
          </p:nvSpPr>
          <p:spPr bwMode="auto">
            <a:xfrm>
              <a:off x="1535917" y="4625573"/>
              <a:ext cx="6999032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sz="2000" i="1">
                  <a:solidFill>
                    <a:srgbClr val="FF0000"/>
                  </a:solidFill>
                </a:rPr>
                <a:t>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N</a:t>
              </a:r>
              <a:r>
                <a:rPr lang="da-DK" altLang="da-DK" sz="2000" i="1">
                  <a:solidFill>
                    <a:srgbClr val="FF0000"/>
                  </a:solidFill>
                </a:rPr>
                <a:t> …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2</a:t>
              </a:r>
              <a:r>
                <a:rPr lang="da-DK" altLang="da-DK" sz="2000" i="1">
                  <a:solidFill>
                    <a:srgbClr val="FF0000"/>
                  </a:solidFill>
                </a:rPr>
                <a:t>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1</a:t>
              </a:r>
              <a:r>
                <a:rPr lang="da-DK" altLang="da-DK" sz="2000" i="1">
                  <a:solidFill>
                    <a:srgbClr val="FF0000"/>
                  </a:solidFill>
                </a:rPr>
                <a:t>(|m&gt;&lt;m|) U(</a:t>
              </a:r>
              <a:r>
                <a:rPr lang="el-GR" altLang="da-DK" sz="2000" i="1">
                  <a:solidFill>
                    <a:srgbClr val="FF0000"/>
                  </a:solidFill>
                </a:rPr>
                <a:t>ρ</a:t>
              </a:r>
              <a:r>
                <a:rPr lang="da-DK" altLang="da-DK" sz="2000" i="1">
                  <a:solidFill>
                    <a:srgbClr val="FF0000"/>
                  </a:solidFill>
                </a:rPr>
                <a:t> |i&gt;&lt;i|)U</a:t>
              </a:r>
              <a:r>
                <a:rPr lang="da-DK" altLang="da-DK" sz="2000" i="1" baseline="30000">
                  <a:solidFill>
                    <a:srgbClr val="FF0000"/>
                  </a:solidFill>
                </a:rPr>
                <a:t>+</a:t>
              </a:r>
              <a:r>
                <a:rPr lang="da-DK" altLang="da-DK" sz="2000" i="1">
                  <a:solidFill>
                    <a:srgbClr val="FF0000"/>
                  </a:solidFill>
                </a:rPr>
                <a:t> (|m&gt;&lt;m|)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1</a:t>
              </a:r>
              <a:r>
                <a:rPr lang="da-DK" altLang="da-DK" sz="2000" i="1" baseline="30000">
                  <a:solidFill>
                    <a:srgbClr val="FF0000"/>
                  </a:solidFill>
                </a:rPr>
                <a:t>+</a:t>
              </a:r>
              <a:r>
                <a:rPr lang="da-DK" altLang="da-DK" sz="2000" i="1">
                  <a:solidFill>
                    <a:srgbClr val="FF0000"/>
                  </a:solidFill>
                </a:rPr>
                <a:t>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2</a:t>
              </a:r>
              <a:r>
                <a:rPr lang="da-DK" altLang="da-DK" sz="2000" i="1" baseline="30000">
                  <a:solidFill>
                    <a:srgbClr val="FF0000"/>
                  </a:solidFill>
                </a:rPr>
                <a:t>+</a:t>
              </a:r>
              <a:r>
                <a:rPr lang="da-DK" altLang="da-DK" sz="2000" i="1">
                  <a:solidFill>
                    <a:srgbClr val="FF0000"/>
                  </a:solidFill>
                </a:rPr>
                <a:t> … M</a:t>
              </a:r>
              <a:r>
                <a:rPr lang="da-DK" altLang="da-DK" sz="2000" i="1" baseline="-25000">
                  <a:solidFill>
                    <a:srgbClr val="FF0000"/>
                  </a:solidFill>
                </a:rPr>
                <a:t>N</a:t>
              </a:r>
              <a:r>
                <a:rPr lang="da-DK" altLang="da-DK" sz="2000" i="1" baseline="30000">
                  <a:solidFill>
                    <a:srgbClr val="FF0000"/>
                  </a:solidFill>
                </a:rPr>
                <a:t>+</a:t>
              </a:r>
              <a:endParaRPr lang="da-DK" altLang="da-DK" sz="2000" i="1">
                <a:solidFill>
                  <a:srgbClr val="FF0000"/>
                </a:solidFill>
              </a:endParaRPr>
            </a:p>
          </p:txBody>
        </p:sp>
        <p:sp>
          <p:nvSpPr>
            <p:cNvPr id="14365" name="Tekstboks 18"/>
            <p:cNvSpPr txBox="1">
              <a:spLocks noChangeArrowheads="1"/>
            </p:cNvSpPr>
            <p:nvPr/>
          </p:nvSpPr>
          <p:spPr bwMode="auto">
            <a:xfrm>
              <a:off x="755576" y="4500409"/>
              <a:ext cx="9324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i="1"/>
                <a:t>=Tr(</a:t>
              </a:r>
            </a:p>
          </p:txBody>
        </p:sp>
        <p:sp>
          <p:nvSpPr>
            <p:cNvPr id="14366" name="Tekstboks 19"/>
            <p:cNvSpPr txBox="1">
              <a:spLocks noChangeArrowheads="1"/>
            </p:cNvSpPr>
            <p:nvPr/>
          </p:nvSpPr>
          <p:spPr bwMode="auto">
            <a:xfrm>
              <a:off x="8343787" y="4481557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/>
                <a:t>)</a:t>
              </a:r>
            </a:p>
          </p:txBody>
        </p:sp>
      </p:grpSp>
      <p:grpSp>
        <p:nvGrpSpPr>
          <p:cNvPr id="9" name="Gruppe 8"/>
          <p:cNvGrpSpPr>
            <a:grpSpLocks/>
          </p:cNvGrpSpPr>
          <p:nvPr/>
        </p:nvGrpSpPr>
        <p:grpSpPr bwMode="auto">
          <a:xfrm>
            <a:off x="755650" y="5243315"/>
            <a:ext cx="8208837" cy="603250"/>
            <a:chOff x="755576" y="5129629"/>
            <a:chExt cx="8209711" cy="603627"/>
          </a:xfrm>
          <a:solidFill>
            <a:schemeClr val="bg1"/>
          </a:solidFill>
        </p:grpSpPr>
        <p:sp>
          <p:nvSpPr>
            <p:cNvPr id="16406" name="Tekstboks 21"/>
            <p:cNvSpPr txBox="1">
              <a:spLocks noChangeArrowheads="1"/>
            </p:cNvSpPr>
            <p:nvPr/>
          </p:nvSpPr>
          <p:spPr bwMode="auto">
            <a:xfrm>
              <a:off x="755576" y="5148481"/>
              <a:ext cx="932435" cy="58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  <a:defRPr/>
              </a:pPr>
              <a:r>
                <a:rPr lang="da-DK" altLang="da-DK" i="1" dirty="0" smtClean="0">
                  <a:cs typeface="+mn-cs"/>
                </a:rPr>
                <a:t>=Tr(</a:t>
              </a:r>
            </a:p>
          </p:txBody>
        </p:sp>
        <p:sp>
          <p:nvSpPr>
            <p:cNvPr id="16407" name="Tekstboks 22"/>
            <p:cNvSpPr txBox="1">
              <a:spLocks noChangeArrowheads="1"/>
            </p:cNvSpPr>
            <p:nvPr/>
          </p:nvSpPr>
          <p:spPr bwMode="auto">
            <a:xfrm>
              <a:off x="8416681" y="5129629"/>
              <a:ext cx="548606" cy="585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  <a:defRPr/>
              </a:pPr>
              <a:r>
                <a:rPr lang="da-DK" altLang="da-DK" dirty="0" smtClean="0">
                  <a:cs typeface="+mn-cs"/>
                </a:rPr>
                <a:t>  )</a:t>
              </a:r>
            </a:p>
          </p:txBody>
        </p:sp>
        <p:sp>
          <p:nvSpPr>
            <p:cNvPr id="16405" name="TextBox 6"/>
            <p:cNvSpPr txBox="1">
              <a:spLocks noChangeArrowheads="1"/>
            </p:cNvSpPr>
            <p:nvPr/>
          </p:nvSpPr>
          <p:spPr bwMode="auto">
            <a:xfrm>
              <a:off x="1547664" y="5273645"/>
              <a:ext cx="7190553" cy="40036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  <a:defRPr/>
              </a:pPr>
              <a:r>
                <a:rPr lang="da-DK" altLang="da-DK" sz="2000" i="1" dirty="0" smtClean="0">
                  <a:solidFill>
                    <a:srgbClr val="FF0000"/>
                  </a:solidFill>
                  <a:cs typeface="+mn-cs"/>
                </a:rPr>
                <a:t> (|m&gt;&lt;m|) U(</a:t>
              </a:r>
              <a:r>
                <a:rPr lang="el-GR" altLang="da-DK" sz="2000" i="1" dirty="0" smtClean="0">
                  <a:solidFill>
                    <a:srgbClr val="FF0000"/>
                  </a:solidFill>
                  <a:cs typeface="+mn-cs"/>
                </a:rPr>
                <a:t>ρ</a:t>
              </a:r>
              <a:r>
                <a:rPr lang="da-DK" altLang="da-DK" sz="2000" i="1" dirty="0" smtClean="0">
                  <a:solidFill>
                    <a:srgbClr val="FF0000"/>
                  </a:solidFill>
                  <a:cs typeface="+mn-cs"/>
                </a:rPr>
                <a:t> |i&gt;&lt;i|)U</a:t>
              </a:r>
              <a:r>
                <a:rPr lang="da-DK" altLang="da-DK" sz="2000" i="1" baseline="30000" dirty="0" smtClean="0">
                  <a:solidFill>
                    <a:srgbClr val="FF0000"/>
                  </a:solidFill>
                  <a:cs typeface="+mn-cs"/>
                </a:rPr>
                <a:t>+</a:t>
              </a:r>
              <a:r>
                <a:rPr lang="da-DK" altLang="da-DK" sz="2000" i="1" dirty="0" smtClean="0">
                  <a:solidFill>
                    <a:srgbClr val="FF0000"/>
                  </a:solidFill>
                  <a:cs typeface="+mn-cs"/>
                </a:rPr>
                <a:t> (|m&gt;&lt;m|) M</a:t>
              </a:r>
              <a:r>
                <a:rPr lang="da-DK" altLang="da-DK" sz="2000" i="1" baseline="-25000" dirty="0" smtClean="0">
                  <a:solidFill>
                    <a:srgbClr val="FF0000"/>
                  </a:solidFill>
                  <a:cs typeface="+mn-cs"/>
                </a:rPr>
                <a:t>1</a:t>
              </a:r>
              <a:r>
                <a:rPr lang="da-DK" altLang="da-DK" sz="2000" i="1" baseline="30000" dirty="0" smtClean="0">
                  <a:solidFill>
                    <a:srgbClr val="FF0000"/>
                  </a:solidFill>
                  <a:cs typeface="+mn-cs"/>
                </a:rPr>
                <a:t>+</a:t>
              </a:r>
              <a:r>
                <a:rPr lang="da-DK" altLang="da-DK" sz="2000" i="1" dirty="0" smtClean="0">
                  <a:solidFill>
                    <a:srgbClr val="FF0000"/>
                  </a:solidFill>
                  <a:cs typeface="+mn-cs"/>
                </a:rPr>
                <a:t> M</a:t>
              </a:r>
              <a:r>
                <a:rPr lang="da-DK" altLang="da-DK" sz="2000" i="1" baseline="-25000" dirty="0" smtClean="0">
                  <a:solidFill>
                    <a:srgbClr val="FF0000"/>
                  </a:solidFill>
                  <a:cs typeface="+mn-cs"/>
                </a:rPr>
                <a:t>2</a:t>
              </a:r>
              <a:r>
                <a:rPr lang="da-DK" altLang="da-DK" sz="2000" i="1" baseline="30000" dirty="0" smtClean="0">
                  <a:solidFill>
                    <a:srgbClr val="FF0000"/>
                  </a:solidFill>
                  <a:cs typeface="+mn-cs"/>
                </a:rPr>
                <a:t>+</a:t>
              </a:r>
              <a:r>
                <a:rPr lang="da-DK" altLang="da-DK" sz="2000" i="1" dirty="0" smtClean="0">
                  <a:solidFill>
                    <a:srgbClr val="FF0000"/>
                  </a:solidFill>
                  <a:cs typeface="+mn-cs"/>
                </a:rPr>
                <a:t> … M</a:t>
              </a:r>
              <a:r>
                <a:rPr lang="da-DK" altLang="da-DK" sz="2000" i="1" baseline="-25000" dirty="0" smtClean="0">
                  <a:solidFill>
                    <a:srgbClr val="FF0000"/>
                  </a:solidFill>
                  <a:cs typeface="+mn-cs"/>
                </a:rPr>
                <a:t>N</a:t>
              </a:r>
              <a:r>
                <a:rPr lang="da-DK" altLang="da-DK" sz="2000" i="1" baseline="30000" dirty="0" smtClean="0">
                  <a:solidFill>
                    <a:srgbClr val="FF0000"/>
                  </a:solidFill>
                  <a:cs typeface="+mn-cs"/>
                </a:rPr>
                <a:t>+ </a:t>
              </a:r>
              <a:r>
                <a:rPr lang="da-DK" altLang="da-DK" sz="2000" i="1" dirty="0" smtClean="0">
                  <a:solidFill>
                    <a:srgbClr val="FF0000"/>
                  </a:solidFill>
                  <a:cs typeface="+mn-cs"/>
                </a:rPr>
                <a:t>M</a:t>
              </a:r>
              <a:r>
                <a:rPr lang="da-DK" altLang="da-DK" sz="2000" i="1" baseline="-25000" dirty="0" smtClean="0">
                  <a:solidFill>
                    <a:srgbClr val="FF0000"/>
                  </a:solidFill>
                  <a:cs typeface="+mn-cs"/>
                </a:rPr>
                <a:t>N</a:t>
              </a:r>
              <a:r>
                <a:rPr lang="da-DK" altLang="da-DK" sz="2000" i="1" dirty="0" smtClean="0">
                  <a:solidFill>
                    <a:srgbClr val="FF0000"/>
                  </a:solidFill>
                  <a:cs typeface="+mn-cs"/>
                </a:rPr>
                <a:t> … M</a:t>
              </a:r>
              <a:r>
                <a:rPr lang="da-DK" altLang="da-DK" sz="2000" i="1" baseline="-25000" dirty="0" smtClean="0">
                  <a:solidFill>
                    <a:srgbClr val="FF0000"/>
                  </a:solidFill>
                  <a:cs typeface="+mn-cs"/>
                </a:rPr>
                <a:t>2</a:t>
              </a:r>
              <a:r>
                <a:rPr lang="da-DK" altLang="da-DK" sz="2000" i="1" dirty="0" smtClean="0">
                  <a:solidFill>
                    <a:srgbClr val="FF0000"/>
                  </a:solidFill>
                  <a:cs typeface="+mn-cs"/>
                </a:rPr>
                <a:t> M</a:t>
              </a:r>
              <a:r>
                <a:rPr lang="da-DK" altLang="da-DK" sz="2000" i="1" baseline="-25000" dirty="0" smtClean="0">
                  <a:solidFill>
                    <a:srgbClr val="FF0000"/>
                  </a:solidFill>
                  <a:cs typeface="+mn-cs"/>
                </a:rPr>
                <a:t>1</a:t>
              </a:r>
              <a:endParaRPr lang="da-DK" altLang="da-DK" sz="2000" i="1" dirty="0" smtClean="0">
                <a:solidFill>
                  <a:srgbClr val="FF0000"/>
                </a:solidFill>
                <a:cs typeface="+mn-cs"/>
              </a:endParaRPr>
            </a:p>
          </p:txBody>
        </p:sp>
      </p:grpSp>
      <p:grpSp>
        <p:nvGrpSpPr>
          <p:cNvPr id="27" name="Gruppe 26"/>
          <p:cNvGrpSpPr>
            <a:grpSpLocks/>
          </p:cNvGrpSpPr>
          <p:nvPr/>
        </p:nvGrpSpPr>
        <p:grpSpPr bwMode="auto">
          <a:xfrm>
            <a:off x="755650" y="5846763"/>
            <a:ext cx="2409825" cy="604837"/>
            <a:chOff x="755576" y="5777701"/>
            <a:chExt cx="2409154" cy="603627"/>
          </a:xfrm>
        </p:grpSpPr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1536409" y="5921874"/>
              <a:ext cx="1466442" cy="3992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r>
                <a:rPr lang="el-GR" sz="2000" i="1" kern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Ω</a:t>
              </a:r>
              <a:r>
                <a:rPr lang="da-DK" sz="2000" i="1" kern="0" baseline="-250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m </a:t>
              </a:r>
              <a:r>
                <a:rPr lang="el-GR" sz="2000" i="1" dirty="0" smtClean="0">
                  <a:solidFill>
                    <a:srgbClr val="FF0000"/>
                  </a:solidFill>
                  <a:cs typeface="+mn-cs"/>
                </a:rPr>
                <a:t>ρ</a:t>
              </a:r>
              <a:r>
                <a:rPr lang="el-GR" sz="2000" i="1" kern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 Ω</a:t>
              </a:r>
              <a:r>
                <a:rPr lang="da-DK" sz="2000" i="1" kern="0" baseline="-250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m</a:t>
              </a:r>
              <a:r>
                <a:rPr lang="da-DK" sz="2000" i="1" kern="0" baseline="300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+</a:t>
              </a:r>
              <a:r>
                <a:rPr lang="da-DK" sz="2000" i="1" kern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 E</a:t>
              </a:r>
              <a:endParaRPr lang="da-DK" sz="2000" i="1" dirty="0" smtClean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14362" name="Tekstboks 24"/>
            <p:cNvSpPr txBox="1">
              <a:spLocks noChangeArrowheads="1"/>
            </p:cNvSpPr>
            <p:nvPr/>
          </p:nvSpPr>
          <p:spPr bwMode="auto">
            <a:xfrm>
              <a:off x="755576" y="5796553"/>
              <a:ext cx="9324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i="1"/>
                <a:t>=Tr(</a:t>
              </a:r>
            </a:p>
          </p:txBody>
        </p:sp>
        <p:sp>
          <p:nvSpPr>
            <p:cNvPr id="14363" name="Tekstboks 25"/>
            <p:cNvSpPr txBox="1">
              <a:spLocks noChangeArrowheads="1"/>
            </p:cNvSpPr>
            <p:nvPr/>
          </p:nvSpPr>
          <p:spPr bwMode="auto">
            <a:xfrm>
              <a:off x="2843808" y="5777701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/>
                <a:t>)</a:t>
              </a:r>
            </a:p>
          </p:txBody>
        </p:sp>
      </p:grpSp>
      <p:grpSp>
        <p:nvGrpSpPr>
          <p:cNvPr id="17" name="Gruppe 16"/>
          <p:cNvGrpSpPr>
            <a:grpSpLocks/>
          </p:cNvGrpSpPr>
          <p:nvPr/>
        </p:nvGrpSpPr>
        <p:grpSpPr bwMode="auto">
          <a:xfrm>
            <a:off x="6643688" y="5876925"/>
            <a:ext cx="1096962" cy="460375"/>
            <a:chOff x="6570568" y="5835047"/>
            <a:chExt cx="449704" cy="618288"/>
          </a:xfrm>
        </p:grpSpPr>
        <p:sp>
          <p:nvSpPr>
            <p:cNvPr id="14359" name="Oval billedforklaring 4"/>
            <p:cNvSpPr>
              <a:spLocks noChangeArrowheads="1"/>
            </p:cNvSpPr>
            <p:nvPr/>
          </p:nvSpPr>
          <p:spPr bwMode="auto">
            <a:xfrm rot="10800000">
              <a:off x="6570568" y="5840687"/>
              <a:ext cx="449704" cy="612648"/>
            </a:xfrm>
            <a:prstGeom prst="wedgeEllipseCallout">
              <a:avLst>
                <a:gd name="adj1" fmla="val 10375"/>
                <a:gd name="adj2" fmla="val 86273"/>
              </a:avLst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a-DK" altLang="da-DK"/>
            </a:p>
          </p:txBody>
        </p:sp>
        <p:sp>
          <p:nvSpPr>
            <p:cNvPr id="14360" name="Tekstboks 5"/>
            <p:cNvSpPr txBox="1">
              <a:spLocks noChangeArrowheads="1"/>
            </p:cNvSpPr>
            <p:nvPr/>
          </p:nvSpPr>
          <p:spPr bwMode="auto">
            <a:xfrm>
              <a:off x="6649784" y="5835047"/>
              <a:ext cx="183358" cy="585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i="1">
                  <a:latin typeface="Adobe Arabic" pitchFamily="18" charset="-78"/>
                  <a:cs typeface="Adobe Arabic" pitchFamily="18" charset="-78"/>
                </a:rPr>
                <a:t>  I</a:t>
              </a:r>
            </a:p>
          </p:txBody>
        </p:sp>
      </p:grpSp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8" t="29076" b="11382"/>
          <a:stretch>
            <a:fillRect/>
          </a:stretch>
        </p:blipFill>
        <p:spPr bwMode="auto">
          <a:xfrm>
            <a:off x="2266950" y="1182688"/>
            <a:ext cx="23352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 r="77914"/>
          <a:stretch>
            <a:fillRect/>
          </a:stretch>
        </p:blipFill>
        <p:spPr bwMode="auto">
          <a:xfrm>
            <a:off x="511175" y="823913"/>
            <a:ext cx="19145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5" r="2657"/>
          <a:stretch>
            <a:fillRect/>
          </a:stretch>
        </p:blipFill>
        <p:spPr bwMode="auto">
          <a:xfrm>
            <a:off x="358775" y="1182688"/>
            <a:ext cx="84375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kstboks 2"/>
          <p:cNvSpPr txBox="1">
            <a:spLocks noChangeArrowheads="1"/>
          </p:cNvSpPr>
          <p:nvPr/>
        </p:nvSpPr>
        <p:spPr bwMode="auto">
          <a:xfrm>
            <a:off x="3132138" y="2622550"/>
            <a:ext cx="187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i="1"/>
              <a:t>p(m) =Tr(</a:t>
            </a:r>
          </a:p>
        </p:txBody>
      </p:sp>
      <p:sp>
        <p:nvSpPr>
          <p:cNvPr id="32" name="Tekstboks 3"/>
          <p:cNvSpPr txBox="1">
            <a:spLocks noChangeArrowheads="1"/>
          </p:cNvSpPr>
          <p:nvPr/>
        </p:nvSpPr>
        <p:spPr bwMode="auto">
          <a:xfrm>
            <a:off x="8172450" y="2622550"/>
            <a:ext cx="320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i="1"/>
              <a:t>)</a:t>
            </a:r>
          </a:p>
        </p:txBody>
      </p:sp>
      <p:grpSp>
        <p:nvGrpSpPr>
          <p:cNvPr id="34" name="Gruppe 33"/>
          <p:cNvGrpSpPr>
            <a:grpSpLocks/>
          </p:cNvGrpSpPr>
          <p:nvPr/>
        </p:nvGrpSpPr>
        <p:grpSpPr bwMode="auto">
          <a:xfrm>
            <a:off x="4683125" y="3141663"/>
            <a:ext cx="2225675" cy="604837"/>
            <a:chOff x="755576" y="5777701"/>
            <a:chExt cx="2226160" cy="603627"/>
          </a:xfrm>
        </p:grpSpPr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1536796" y="5921874"/>
              <a:ext cx="1295682" cy="3992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r>
                <a:rPr lang="el-GR" sz="2000" i="1" kern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Ω</a:t>
              </a:r>
              <a:r>
                <a:rPr lang="da-DK" sz="2000" i="1" kern="0" baseline="-250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m </a:t>
              </a:r>
              <a:r>
                <a:rPr lang="el-GR" sz="2000" i="1" dirty="0" smtClean="0">
                  <a:solidFill>
                    <a:srgbClr val="FF0000"/>
                  </a:solidFill>
                  <a:cs typeface="+mn-cs"/>
                </a:rPr>
                <a:t>ρ</a:t>
              </a:r>
              <a:r>
                <a:rPr lang="el-GR" sz="2000" i="1" kern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 Ω</a:t>
              </a:r>
              <a:r>
                <a:rPr lang="da-DK" sz="2000" i="1" kern="0" baseline="-250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m</a:t>
              </a:r>
              <a:r>
                <a:rPr lang="da-DK" sz="2000" i="1" kern="0" baseline="300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+</a:t>
              </a:r>
              <a:r>
                <a:rPr lang="da-DK" sz="2000" i="1" kern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 </a:t>
              </a:r>
              <a:endParaRPr lang="da-DK" sz="2000" i="1" dirty="0" smtClean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14357" name="Tekstboks 24"/>
            <p:cNvSpPr txBox="1">
              <a:spLocks noChangeArrowheads="1"/>
            </p:cNvSpPr>
            <p:nvPr/>
          </p:nvSpPr>
          <p:spPr bwMode="auto">
            <a:xfrm>
              <a:off x="755576" y="5796553"/>
              <a:ext cx="9324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i="1"/>
                <a:t>=Tr(</a:t>
              </a:r>
            </a:p>
          </p:txBody>
        </p:sp>
        <p:sp>
          <p:nvSpPr>
            <p:cNvPr id="14358" name="Tekstboks 25"/>
            <p:cNvSpPr txBox="1">
              <a:spLocks noChangeArrowheads="1"/>
            </p:cNvSpPr>
            <p:nvPr/>
          </p:nvSpPr>
          <p:spPr bwMode="auto">
            <a:xfrm>
              <a:off x="2660814" y="5777701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/>
                <a:t>)</a:t>
              </a:r>
            </a:p>
          </p:txBody>
        </p:sp>
      </p:grpSp>
      <p:grpSp>
        <p:nvGrpSpPr>
          <p:cNvPr id="5" name="Gruppe 4"/>
          <p:cNvGrpSpPr>
            <a:grpSpLocks/>
          </p:cNvGrpSpPr>
          <p:nvPr/>
        </p:nvGrpSpPr>
        <p:grpSpPr bwMode="auto">
          <a:xfrm>
            <a:off x="2719388" y="831850"/>
            <a:ext cx="3652837" cy="400050"/>
            <a:chOff x="2719795" y="831363"/>
            <a:chExt cx="3652728" cy="400110"/>
          </a:xfrm>
        </p:grpSpPr>
        <p:sp>
          <p:nvSpPr>
            <p:cNvPr id="14353" name="Tekstboks 3"/>
            <p:cNvSpPr txBox="1">
              <a:spLocks noChangeArrowheads="1"/>
            </p:cNvSpPr>
            <p:nvPr/>
          </p:nvSpPr>
          <p:spPr bwMode="auto">
            <a:xfrm>
              <a:off x="2719795" y="831363"/>
              <a:ext cx="4924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/>
                <a:t>M</a:t>
              </a:r>
              <a:r>
                <a:rPr lang="da-DK" altLang="da-DK" sz="2000" baseline="-25000"/>
                <a:t>1</a:t>
              </a:r>
            </a:p>
          </p:txBody>
        </p:sp>
        <p:sp>
          <p:nvSpPr>
            <p:cNvPr id="14354" name="Tekstboks 36"/>
            <p:cNvSpPr txBox="1">
              <a:spLocks noChangeArrowheads="1"/>
            </p:cNvSpPr>
            <p:nvPr/>
          </p:nvSpPr>
          <p:spPr bwMode="auto">
            <a:xfrm>
              <a:off x="3719517" y="831363"/>
              <a:ext cx="4924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/>
                <a:t>M</a:t>
              </a:r>
              <a:r>
                <a:rPr lang="da-DK" altLang="da-DK" sz="2000" baseline="-25000"/>
                <a:t>2</a:t>
              </a:r>
            </a:p>
          </p:txBody>
        </p:sp>
        <p:sp>
          <p:nvSpPr>
            <p:cNvPr id="14355" name="Tekstboks 37"/>
            <p:cNvSpPr txBox="1">
              <a:spLocks noChangeArrowheads="1"/>
            </p:cNvSpPr>
            <p:nvPr/>
          </p:nvSpPr>
          <p:spPr bwMode="auto">
            <a:xfrm>
              <a:off x="5851226" y="831363"/>
              <a:ext cx="5212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/>
                <a:t>M</a:t>
              </a:r>
              <a:r>
                <a:rPr lang="da-DK" altLang="da-DK" sz="2000" baseline="-25000"/>
                <a:t>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400" smtClean="0"/>
              <a:t>Past </a:t>
            </a:r>
            <a:r>
              <a:rPr lang="da-DK" altLang="da-DK" sz="2400" i="1" smtClean="0"/>
              <a:t>quantum</a:t>
            </a:r>
            <a:r>
              <a:rPr lang="da-DK" altLang="da-DK" sz="2400" smtClean="0"/>
              <a:t> state - consistent definition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8"/>
          <a:stretch>
            <a:fillRect/>
          </a:stretch>
        </p:blipFill>
        <p:spPr bwMode="auto">
          <a:xfrm>
            <a:off x="654050" y="1300163"/>
            <a:ext cx="43497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594225"/>
            <a:ext cx="4143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740400"/>
            <a:ext cx="4343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157788"/>
            <a:ext cx="2447925" cy="4762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uppe 1"/>
          <p:cNvGrpSpPr>
            <a:grpSpLocks/>
          </p:cNvGrpSpPr>
          <p:nvPr/>
        </p:nvGrpSpPr>
        <p:grpSpPr bwMode="auto">
          <a:xfrm>
            <a:off x="2201863" y="4292600"/>
            <a:ext cx="4086225" cy="0"/>
            <a:chOff x="2070100" y="4724400"/>
            <a:chExt cx="4086225" cy="0"/>
          </a:xfrm>
        </p:grpSpPr>
        <p:cxnSp>
          <p:nvCxnSpPr>
            <p:cNvPr id="16" name="Straight Arrow Connector 20"/>
            <p:cNvCxnSpPr/>
            <p:nvPr/>
          </p:nvCxnSpPr>
          <p:spPr bwMode="auto">
            <a:xfrm>
              <a:off x="2070100" y="4724400"/>
              <a:ext cx="17287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21"/>
            <p:cNvCxnSpPr/>
            <p:nvPr/>
          </p:nvCxnSpPr>
          <p:spPr bwMode="auto">
            <a:xfrm flipH="1">
              <a:off x="3851275" y="4724400"/>
              <a:ext cx="23050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9" name="TextBox 28"/>
          <p:cNvSpPr txBox="1">
            <a:spLocks noChangeArrowheads="1"/>
          </p:cNvSpPr>
          <p:nvPr/>
        </p:nvSpPr>
        <p:spPr bwMode="auto">
          <a:xfrm>
            <a:off x="722313" y="3644900"/>
            <a:ext cx="2976562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/>
              <a:t> </a:t>
            </a:r>
            <a:r>
              <a:rPr lang="el-GR" altLang="da-DK" sz="2400"/>
              <a:t>ρ</a:t>
            </a:r>
            <a:r>
              <a:rPr lang="da-DK" altLang="da-DK" sz="2400"/>
              <a:t>(t) solution to SME</a:t>
            </a:r>
          </a:p>
        </p:txBody>
      </p:sp>
      <p:sp>
        <p:nvSpPr>
          <p:cNvPr id="17420" name="TextBox 29"/>
          <p:cNvSpPr txBox="1">
            <a:spLocks noChangeArrowheads="1"/>
          </p:cNvSpPr>
          <p:nvPr/>
        </p:nvSpPr>
        <p:spPr bwMode="auto">
          <a:xfrm>
            <a:off x="4198938" y="3644900"/>
            <a:ext cx="400050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/>
              <a:t> E(t) solution to adjoint SME</a:t>
            </a:r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9"/>
          <a:stretch>
            <a:fillRect/>
          </a:stretch>
        </p:blipFill>
        <p:spPr bwMode="auto">
          <a:xfrm>
            <a:off x="5003800" y="1300163"/>
            <a:ext cx="366236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74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\Desktop\Molmer\FOREDRAG\2013\POLZIK\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92150"/>
            <a:ext cx="73406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kstboks 4"/>
          <p:cNvSpPr txBox="1">
            <a:spLocks noChangeArrowheads="1"/>
          </p:cNvSpPr>
          <p:nvPr/>
        </p:nvSpPr>
        <p:spPr bwMode="auto">
          <a:xfrm>
            <a:off x="395288" y="5445125"/>
            <a:ext cx="337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 i="1"/>
              <a:t>Ill. Sidse Damgaard Hansen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364163"/>
            <a:ext cx="4424362" cy="8731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338" y="2865438"/>
            <a:ext cx="4143375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a-DK" altLang="da-DK" sz="2400" smtClean="0"/>
              <a:t>Analysis of photon counting  experiments (Bonn)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52513"/>
            <a:ext cx="1727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15970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9"/>
          <a:stretch>
            <a:fillRect/>
          </a:stretch>
        </p:blipFill>
        <p:spPr bwMode="auto">
          <a:xfrm>
            <a:off x="3311525" y="4524375"/>
            <a:ext cx="58689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527175"/>
            <a:ext cx="5461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4"/>
          <a:stretch>
            <a:fillRect/>
          </a:stretch>
        </p:blipFill>
        <p:spPr bwMode="auto">
          <a:xfrm>
            <a:off x="3382963" y="3141663"/>
            <a:ext cx="57610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>
            <a:spLocks noChangeArrowheads="1"/>
          </p:cNvSpPr>
          <p:nvPr/>
        </p:nvSpPr>
        <p:spPr bwMode="auto">
          <a:xfrm>
            <a:off x="920750" y="5959475"/>
            <a:ext cx="5205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Two effects: 	”improve signal-to-noise”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		”do not overreact on spikes”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217863" y="971550"/>
            <a:ext cx="5689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da-DK" sz="1600"/>
              <a:t>S. Gammelmark, et al, Phys. Rev. A </a:t>
            </a:r>
            <a:r>
              <a:rPr lang="en-US" altLang="da-DK" sz="1600" b="1"/>
              <a:t>89</a:t>
            </a:r>
            <a:r>
              <a:rPr lang="en-US" altLang="da-DK" sz="1600"/>
              <a:t>, 043839 (2014)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da-DK" sz="160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400" smtClean="0"/>
              <a:t>Analysis of a simulated ENS experiment</a:t>
            </a:r>
          </a:p>
        </p:txBody>
      </p:sp>
      <p:pic>
        <p:nvPicPr>
          <p:cNvPr id="18435" name="Picture 6" descr="http://www.nature.com/nature/journal/v446/n7133/images/nature05589-f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5955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6"/>
          <a:stretch>
            <a:fillRect/>
          </a:stretch>
        </p:blipFill>
        <p:spPr bwMode="auto">
          <a:xfrm>
            <a:off x="4214813" y="2033588"/>
            <a:ext cx="46053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419475" y="1412875"/>
            <a:ext cx="527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Simulated field dynamics and atom detection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3088" y="3994150"/>
            <a:ext cx="519906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>
                <a:solidFill>
                  <a:srgbClr val="0000CC"/>
                </a:solidFill>
              </a:rPr>
              <a:t>Usual Bayes: </a:t>
            </a:r>
          </a:p>
          <a:p>
            <a:pPr eaLnBrk="1" hangingPunct="1">
              <a:buFontTx/>
              <a:buNone/>
            </a:pPr>
            <a:r>
              <a:rPr lang="da-DK" altLang="da-DK" sz="1800">
                <a:solidFill>
                  <a:srgbClr val="0000CC"/>
                </a:solidFill>
              </a:rPr>
              <a:t>”If the photon number is odd, it is most likely 1.”</a:t>
            </a:r>
          </a:p>
          <a:p>
            <a:pPr eaLnBrk="1" hangingPunct="1">
              <a:buFontTx/>
              <a:buNone/>
            </a:pPr>
            <a:r>
              <a:rPr lang="da-DK" altLang="da-DK" sz="1800">
                <a:solidFill>
                  <a:srgbClr val="0000CC"/>
                </a:solidFill>
              </a:rPr>
              <a:t>”If the photon number is even, it is most likely 0.” </a:t>
            </a:r>
          </a:p>
          <a:p>
            <a:pPr eaLnBrk="1" hangingPunct="1">
              <a:buFontTx/>
              <a:buNone/>
            </a:pPr>
            <a:r>
              <a:rPr lang="da-DK" altLang="da-DK" sz="2000">
                <a:solidFill>
                  <a:srgbClr val="FF0000"/>
                </a:solidFill>
              </a:rPr>
              <a:t>In Hindsight: </a:t>
            </a:r>
          </a:p>
          <a:p>
            <a:pPr eaLnBrk="1" hangingPunct="1">
              <a:buFontTx/>
              <a:buNone/>
            </a:pPr>
            <a:r>
              <a:rPr lang="da-DK" altLang="da-DK" sz="1800">
                <a:solidFill>
                  <a:srgbClr val="FF0000"/>
                </a:solidFill>
              </a:rPr>
              <a:t>”If the photon number is even for only a very </a:t>
            </a:r>
          </a:p>
          <a:p>
            <a:pPr eaLnBrk="1" hangingPunct="1">
              <a:buFontTx/>
              <a:buNone/>
            </a:pPr>
            <a:r>
              <a:rPr lang="da-DK" altLang="da-DK" sz="1800">
                <a:solidFill>
                  <a:srgbClr val="FF0000"/>
                </a:solidFill>
              </a:rPr>
              <a:t>short time, it is probably 2 rather than 0.”  </a:t>
            </a:r>
          </a:p>
        </p:txBody>
      </p:sp>
      <p:pic>
        <p:nvPicPr>
          <p:cNvPr id="6840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36211" b="35075"/>
          <a:stretch>
            <a:fillRect/>
          </a:stretch>
        </p:blipFill>
        <p:spPr bwMode="auto">
          <a:xfrm>
            <a:off x="4427538" y="3224213"/>
            <a:ext cx="28559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6577" b="3439"/>
          <a:stretch>
            <a:fillRect/>
          </a:stretch>
        </p:blipFill>
        <p:spPr bwMode="auto">
          <a:xfrm>
            <a:off x="6011863" y="4575175"/>
            <a:ext cx="26638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>
            <a:spLocks noChangeArrowheads="1"/>
          </p:cNvSpPr>
          <p:nvPr/>
        </p:nvSpPr>
        <p:spPr bwMode="auto">
          <a:xfrm>
            <a:off x="5267325" y="3286125"/>
            <a:ext cx="85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1800" i="1"/>
              <a:t>p(n=1)</a:t>
            </a:r>
          </a:p>
        </p:txBody>
      </p: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7026275" y="4710113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1800" i="1"/>
              <a:t>p(n=2)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400" smtClean="0"/>
              <a:t>Analysis of a </a:t>
            </a:r>
            <a:r>
              <a:rPr lang="da-DK" altLang="da-DK" sz="2400" i="1" smtClean="0"/>
              <a:t>real</a:t>
            </a:r>
            <a:r>
              <a:rPr lang="da-DK" altLang="da-DK" sz="2400" smtClean="0"/>
              <a:t> ENS experiment</a:t>
            </a:r>
          </a:p>
        </p:txBody>
      </p:sp>
      <p:pic>
        <p:nvPicPr>
          <p:cNvPr id="19459" name="Picture 6" descr="http://www.nature.com/nature/journal/v446/n7133/images/nature05589-f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5955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57619" r="69019"/>
          <a:stretch>
            <a:fillRect/>
          </a:stretch>
        </p:blipFill>
        <p:spPr bwMode="auto">
          <a:xfrm>
            <a:off x="6427788" y="1306513"/>
            <a:ext cx="231616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5602" b="64476"/>
          <a:stretch>
            <a:fillRect/>
          </a:stretch>
        </p:blipFill>
        <p:spPr bwMode="auto">
          <a:xfrm>
            <a:off x="2132013" y="3073400"/>
            <a:ext cx="68135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64288" r="4836" b="3522"/>
          <a:stretch>
            <a:fillRect/>
          </a:stretch>
        </p:blipFill>
        <p:spPr bwMode="auto">
          <a:xfrm>
            <a:off x="2132013" y="5026025"/>
            <a:ext cx="681355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nature.com/nature/journal/v448/n7156/images/nature06057-f2.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" t="60925" r="52167" b="1222"/>
          <a:stretch>
            <a:fillRect/>
          </a:stretch>
        </p:blipFill>
        <p:spPr bwMode="auto">
          <a:xfrm>
            <a:off x="3910013" y="1484313"/>
            <a:ext cx="20447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>
            <a:spLocks noChangeArrowheads="1"/>
          </p:cNvSpPr>
          <p:nvPr/>
        </p:nvSpPr>
        <p:spPr bwMode="auto">
          <a:xfrm>
            <a:off x="5651500" y="3803650"/>
            <a:ext cx="23653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1600"/>
              <a:t>Published in </a:t>
            </a:r>
          </a:p>
          <a:p>
            <a:pPr eaLnBrk="1" hangingPunct="1">
              <a:buFontTx/>
              <a:buNone/>
            </a:pPr>
            <a:r>
              <a:rPr lang="da-DK" altLang="da-DK" sz="1600"/>
              <a:t>Nature </a:t>
            </a:r>
            <a:r>
              <a:rPr lang="da-DK" altLang="da-DK" sz="1600" b="1"/>
              <a:t>448</a:t>
            </a:r>
            <a:r>
              <a:rPr lang="da-DK" altLang="da-DK" sz="1600"/>
              <a:t>, 889, (2007)</a:t>
            </a:r>
          </a:p>
        </p:txBody>
      </p:sp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5745163" y="5564188"/>
            <a:ext cx="21780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1600"/>
              <a:t>What really happened</a:t>
            </a:r>
          </a:p>
          <a:p>
            <a:pPr eaLnBrk="1" hangingPunct="1">
              <a:buFontTx/>
              <a:buNone/>
            </a:pPr>
            <a:r>
              <a:rPr lang="da-DK" altLang="da-DK" sz="1600"/>
              <a:t>Igor Dotsenko,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400" i="1" smtClean="0"/>
              <a:t>New</a:t>
            </a:r>
            <a:r>
              <a:rPr lang="da-DK" altLang="da-DK" sz="2400" smtClean="0"/>
              <a:t> ENS experiment (</a:t>
            </a:r>
            <a:r>
              <a:rPr lang="da-DK" altLang="da-DK" sz="2400" smtClean="0">
                <a:hlinkClick r:id="rId2" tooltip="Abstract"/>
              </a:rPr>
              <a:t>arXiv:1409.0958</a:t>
            </a:r>
            <a:r>
              <a:rPr lang="da-DK" altLang="da-DK" sz="2400" smtClean="0"/>
              <a:t>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79152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8600"/>
            <a:ext cx="8039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1125538"/>
            <a:ext cx="10382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e 10"/>
          <p:cNvGrpSpPr>
            <a:grpSpLocks/>
          </p:cNvGrpSpPr>
          <p:nvPr/>
        </p:nvGrpSpPr>
        <p:grpSpPr bwMode="auto">
          <a:xfrm>
            <a:off x="755650" y="3789363"/>
            <a:ext cx="5095875" cy="2879725"/>
            <a:chOff x="755576" y="3789040"/>
            <a:chExt cx="5096502" cy="2879866"/>
          </a:xfrm>
        </p:grpSpPr>
        <p:pic>
          <p:nvPicPr>
            <p:cNvPr id="2049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30" r="29730"/>
            <a:stretch>
              <a:fillRect/>
            </a:stretch>
          </p:blipFill>
          <p:spPr bwMode="auto">
            <a:xfrm>
              <a:off x="755576" y="4437112"/>
              <a:ext cx="5096502" cy="223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1" name="Lige forbindelse 6"/>
            <p:cNvCxnSpPr>
              <a:cxnSpLocks noChangeShapeType="1"/>
            </p:cNvCxnSpPr>
            <p:nvPr/>
          </p:nvCxnSpPr>
          <p:spPr bwMode="auto">
            <a:xfrm>
              <a:off x="755576" y="3789040"/>
              <a:ext cx="432048" cy="2448272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92" name="Lige forbindelse 11"/>
            <p:cNvCxnSpPr>
              <a:cxnSpLocks noChangeShapeType="1"/>
            </p:cNvCxnSpPr>
            <p:nvPr/>
          </p:nvCxnSpPr>
          <p:spPr bwMode="auto">
            <a:xfrm>
              <a:off x="3491880" y="3794609"/>
              <a:ext cx="2360198" cy="2442703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49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55" t="10739" r="1387" b="64081"/>
            <a:stretch>
              <a:fillRect/>
            </a:stretch>
          </p:blipFill>
          <p:spPr bwMode="auto">
            <a:xfrm>
              <a:off x="2483768" y="4437112"/>
              <a:ext cx="1325951" cy="9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e 3"/>
          <p:cNvGrpSpPr>
            <a:grpSpLocks/>
          </p:cNvGrpSpPr>
          <p:nvPr/>
        </p:nvGrpSpPr>
        <p:grpSpPr bwMode="auto">
          <a:xfrm>
            <a:off x="5711825" y="4973638"/>
            <a:ext cx="2536825" cy="1244600"/>
            <a:chOff x="5712614" y="4973106"/>
            <a:chExt cx="2535549" cy="1245857"/>
          </a:xfrm>
        </p:grpSpPr>
        <p:sp>
          <p:nvSpPr>
            <p:cNvPr id="20488" name="Tekstboks 1"/>
            <p:cNvSpPr txBox="1">
              <a:spLocks noChangeArrowheads="1"/>
            </p:cNvSpPr>
            <p:nvPr/>
          </p:nvSpPr>
          <p:spPr bwMode="auto">
            <a:xfrm>
              <a:off x="5712614" y="4973106"/>
              <a:ext cx="18117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sz="2000">
                  <a:solidFill>
                    <a:srgbClr val="0000CC"/>
                  </a:solidFill>
                </a:rPr>
                <a:t>Is it n or n+8 ?</a:t>
              </a:r>
            </a:p>
          </p:txBody>
        </p:sp>
        <p:sp>
          <p:nvSpPr>
            <p:cNvPr id="20489" name="Tekstboks 2"/>
            <p:cNvSpPr txBox="1">
              <a:spLocks noChangeArrowheads="1"/>
            </p:cNvSpPr>
            <p:nvPr/>
          </p:nvSpPr>
          <p:spPr bwMode="auto">
            <a:xfrm>
              <a:off x="6191190" y="5517232"/>
              <a:ext cx="2056973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sz="1800">
                  <a:solidFill>
                    <a:srgbClr val="FF0000"/>
                  </a:solidFill>
                </a:rPr>
                <a:t>In hindsight </a:t>
              </a:r>
            </a:p>
            <a:p>
              <a:pPr eaLnBrk="1" hangingPunct="1">
                <a:buFontTx/>
                <a:buNone/>
              </a:pPr>
              <a:r>
                <a:rPr lang="da-DK" altLang="da-DK" sz="1800">
                  <a:solidFill>
                    <a:srgbClr val="FF0000"/>
                  </a:solidFill>
                </a:rPr>
                <a:t>we know for sure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/>
          <a:lstStyle/>
          <a:p>
            <a:pPr eaLnBrk="1" hangingPunct="1"/>
            <a:r>
              <a:rPr lang="da-DK" altLang="da-DK" sz="2800" smtClean="0"/>
              <a:t>Evolution of quantum systems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46188"/>
            <a:ext cx="48244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973138" y="4856163"/>
            <a:ext cx="83518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This </a:t>
            </a:r>
            <a:r>
              <a:rPr lang="da-DK" altLang="da-DK" sz="2000" i="1"/>
              <a:t>conditional</a:t>
            </a:r>
            <a:r>
              <a:rPr lang="da-DK" altLang="da-DK" sz="2000"/>
              <a:t> time evolution is 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		 non-unitary, non-linear, non-local, 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		unpredictable, counter-intuitive,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… indispensable to describe repeated/continuous measurements </a:t>
            </a:r>
          </a:p>
        </p:txBody>
      </p:sp>
      <p:cxnSp>
        <p:nvCxnSpPr>
          <p:cNvPr id="3077" name="Straight Arrow Connector 2"/>
          <p:cNvCxnSpPr>
            <a:cxnSpLocks noChangeShapeType="1"/>
          </p:cNvCxnSpPr>
          <p:nvPr/>
        </p:nvCxnSpPr>
        <p:spPr bwMode="auto">
          <a:xfrm flipH="1">
            <a:off x="3779838" y="1944688"/>
            <a:ext cx="3455987" cy="874712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743700" y="1368425"/>
            <a:ext cx="1931988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>
                <a:solidFill>
                  <a:srgbClr val="7030A0"/>
                </a:solidFill>
                <a:latin typeface="AU Passata"/>
              </a:rPr>
              <a:t>Input, driving</a:t>
            </a:r>
            <a:endParaRPr lang="en-US" altLang="da-DK" sz="2400">
              <a:solidFill>
                <a:srgbClr val="7030A0"/>
              </a:solidFill>
              <a:latin typeface="AU Passata"/>
            </a:endParaRPr>
          </a:p>
        </p:txBody>
      </p:sp>
      <p:sp>
        <p:nvSpPr>
          <p:cNvPr id="3079" name="Oval 4" descr="Large confetti"/>
          <p:cNvSpPr>
            <a:spLocks noChangeArrowheads="1"/>
          </p:cNvSpPr>
          <p:nvPr/>
        </p:nvSpPr>
        <p:spPr bwMode="auto">
          <a:xfrm>
            <a:off x="3059113" y="1981200"/>
            <a:ext cx="720725" cy="576263"/>
          </a:xfrm>
          <a:prstGeom prst="ellipse">
            <a:avLst/>
          </a:prstGeom>
          <a:pattFill prst="lgConfetti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a-DK" altLang="da-DK">
              <a:solidFill>
                <a:schemeClr val="bg1"/>
              </a:solidFill>
              <a:latin typeface="AU Passata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492500" y="2381250"/>
            <a:ext cx="30241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7"/>
          <p:cNvSpPr>
            <a:spLocks noChangeShapeType="1"/>
          </p:cNvSpPr>
          <p:nvPr/>
        </p:nvSpPr>
        <p:spPr bwMode="auto">
          <a:xfrm flipH="1">
            <a:off x="3492500" y="1633538"/>
            <a:ext cx="3168650" cy="5683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99225" y="2844800"/>
            <a:ext cx="2320925" cy="50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>
                <a:solidFill>
                  <a:srgbClr val="FF0000"/>
                </a:solidFill>
                <a:latin typeface="AU Passata"/>
              </a:rPr>
              <a:t>Output, probing</a:t>
            </a:r>
            <a:endParaRPr lang="en-US" altLang="da-DK" sz="2400">
              <a:solidFill>
                <a:srgbClr val="FF0000"/>
              </a:solidFill>
              <a:latin typeface="AU Passat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7650" y="4005263"/>
            <a:ext cx="6419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>
                <a:solidFill>
                  <a:srgbClr val="000000"/>
                </a:solidFill>
              </a:rPr>
              <a:t>Measurements on a quantum system imply </a:t>
            </a:r>
          </a:p>
          <a:p>
            <a:pPr eaLnBrk="1" hangingPunct="1">
              <a:buFontTx/>
              <a:buNone/>
            </a:pPr>
            <a:r>
              <a:rPr lang="da-DK" altLang="da-DK" sz="2000">
                <a:solidFill>
                  <a:srgbClr val="000000"/>
                </a:solidFill>
              </a:rPr>
              <a:t> - wave function collapse - back action - state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412875"/>
            <a:ext cx="351155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2400" i="1" smtClean="0"/>
              <a:t>New</a:t>
            </a:r>
            <a:r>
              <a:rPr lang="da-DK" altLang="da-DK" sz="2400" smtClean="0"/>
              <a:t> ENS experiment (</a:t>
            </a:r>
            <a:r>
              <a:rPr lang="da-DK" altLang="da-DK" sz="2400" smtClean="0">
                <a:hlinkClick r:id="rId3" tooltip="Abstract"/>
              </a:rPr>
              <a:t>arXiv:1409.0958</a:t>
            </a:r>
            <a:r>
              <a:rPr lang="da-DK" altLang="da-DK" sz="2400" smtClean="0"/>
              <a:t>)</a:t>
            </a:r>
          </a:p>
        </p:txBody>
      </p:sp>
      <p:sp>
        <p:nvSpPr>
          <p:cNvPr id="21508" name="Tekstboks 1"/>
          <p:cNvSpPr txBox="1">
            <a:spLocks noChangeArrowheads="1"/>
          </p:cNvSpPr>
          <p:nvPr/>
        </p:nvSpPr>
        <p:spPr bwMode="auto">
          <a:xfrm>
            <a:off x="855663" y="1557338"/>
            <a:ext cx="35353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When do the jumps occur ?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Red: </a:t>
            </a:r>
            <a:r>
              <a:rPr lang="el-GR" altLang="da-DK" sz="2000" i="1"/>
              <a:t>ρ</a:t>
            </a:r>
            <a:r>
              <a:rPr lang="da-DK" altLang="da-DK" sz="2000"/>
              <a:t> - we learn ”too late”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Blue</a:t>
            </a:r>
            <a:r>
              <a:rPr lang="da-DK" altLang="da-DK" sz="2000" i="1"/>
              <a:t>: E</a:t>
            </a:r>
            <a:r>
              <a:rPr lang="da-DK" altLang="da-DK" sz="2000"/>
              <a:t> - pure retrodiction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Green: the combined </a:t>
            </a:r>
            <a:r>
              <a:rPr lang="el-GR" altLang="da-DK" sz="2000" i="1"/>
              <a:t>ρ</a:t>
            </a:r>
            <a:r>
              <a:rPr lang="da-DK" altLang="da-DK" sz="2000" i="1"/>
              <a:t> and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2800" smtClean="0"/>
              <a:t>Monitoring a superconducting qubit</a:t>
            </a:r>
            <a:br>
              <a:rPr lang="da-DK" altLang="da-DK" sz="2800" smtClean="0"/>
            </a:br>
            <a:r>
              <a:rPr lang="da-DK" altLang="da-DK" sz="2000" smtClean="0"/>
              <a:t>(D. Tan er al, arXiv:1409.0510)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65532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6"/>
          <a:stretch>
            <a:fillRect/>
          </a:stretch>
        </p:blipFill>
        <p:spPr bwMode="auto">
          <a:xfrm>
            <a:off x="539750" y="5060950"/>
            <a:ext cx="410368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4932363" y="3398838"/>
            <a:ext cx="3243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/>
              <a:t>Signal amplitude </a:t>
            </a:r>
            <a:r>
              <a:rPr lang="da-DK" altLang="da-DK" sz="2400" i="1"/>
              <a:t>~ </a:t>
            </a:r>
            <a:r>
              <a:rPr lang="el-GR" altLang="da-DK" sz="2400" i="1"/>
              <a:t>σ</a:t>
            </a:r>
            <a:r>
              <a:rPr lang="da-DK" altLang="da-DK" sz="2400" i="1" baseline="-25000"/>
              <a:t>z</a:t>
            </a:r>
            <a:r>
              <a:rPr lang="da-DK" altLang="da-DK" sz="2400" i="1"/>
              <a:t> </a:t>
            </a:r>
          </a:p>
        </p:txBody>
      </p:sp>
      <p:sp>
        <p:nvSpPr>
          <p:cNvPr id="4" name="Tekstboks 3"/>
          <p:cNvSpPr txBox="1">
            <a:spLocks noChangeArrowheads="1"/>
          </p:cNvSpPr>
          <p:nvPr/>
        </p:nvSpPr>
        <p:spPr bwMode="auto">
          <a:xfrm>
            <a:off x="4932363" y="4292600"/>
            <a:ext cx="406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ym typeface="Wingdings" panose="05000000000000000000" pitchFamily="2" charset="2"/>
              </a:rPr>
              <a:t> Prediction of final readout</a:t>
            </a:r>
            <a:endParaRPr lang="da-DK" altLang="da-DK" sz="2400"/>
          </a:p>
        </p:txBody>
      </p:sp>
      <p:sp>
        <p:nvSpPr>
          <p:cNvPr id="7" name="Tekstboks 6"/>
          <p:cNvSpPr txBox="1">
            <a:spLocks noChangeArrowheads="1"/>
          </p:cNvSpPr>
          <p:nvPr/>
        </p:nvSpPr>
        <p:spPr bwMode="auto">
          <a:xfrm>
            <a:off x="4932363" y="5487988"/>
            <a:ext cx="4011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ym typeface="Wingdings" panose="05000000000000000000" pitchFamily="2" charset="2"/>
              </a:rPr>
              <a:t> Retrodiction of the herald</a:t>
            </a:r>
            <a:endParaRPr lang="da-DK" altLang="da-DK" sz="2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6"/>
          <a:stretch>
            <a:fillRect/>
          </a:stretch>
        </p:blipFill>
        <p:spPr bwMode="auto">
          <a:xfrm>
            <a:off x="539750" y="3789363"/>
            <a:ext cx="41036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3" t="30704"/>
          <a:stretch>
            <a:fillRect/>
          </a:stretch>
        </p:blipFill>
        <p:spPr bwMode="auto">
          <a:xfrm>
            <a:off x="4460875" y="2852738"/>
            <a:ext cx="43592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kstboks 4"/>
          <p:cNvSpPr txBox="1">
            <a:spLocks noChangeArrowheads="1"/>
          </p:cNvSpPr>
          <p:nvPr/>
        </p:nvSpPr>
        <p:spPr bwMode="auto">
          <a:xfrm>
            <a:off x="2195513" y="673100"/>
            <a:ext cx="494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800"/>
              <a:t>Past quantum state prediction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58"/>
          <a:stretch>
            <a:fillRect/>
          </a:stretch>
        </p:blipFill>
        <p:spPr bwMode="auto">
          <a:xfrm>
            <a:off x="1042988" y="1268413"/>
            <a:ext cx="73628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4" r="58922"/>
          <a:stretch>
            <a:fillRect/>
          </a:stretch>
        </p:blipFill>
        <p:spPr bwMode="auto">
          <a:xfrm>
            <a:off x="755650" y="2852738"/>
            <a:ext cx="30241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795963"/>
            <a:ext cx="4424362" cy="8731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da-DK" altLang="da-DK" smtClean="0"/>
              <a:t>Summary</a:t>
            </a:r>
          </a:p>
        </p:txBody>
      </p:sp>
      <p:sp>
        <p:nvSpPr>
          <p:cNvPr id="21507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11188" y="1385888"/>
            <a:ext cx="7859712" cy="4706937"/>
          </a:xfrm>
        </p:spPr>
        <p:txBody>
          <a:bodyPr/>
          <a:lstStyle/>
          <a:p>
            <a:pPr>
              <a:defRPr/>
            </a:pPr>
            <a:r>
              <a:rPr lang="da-DK" altLang="da-DK" sz="2000" dirty="0" smtClean="0"/>
              <a:t>The </a:t>
            </a:r>
            <a:r>
              <a:rPr lang="da-DK" altLang="da-DK" sz="2000" dirty="0" err="1" smtClean="0"/>
              <a:t>state</a:t>
            </a:r>
            <a:r>
              <a:rPr lang="da-DK" altLang="da-DK" sz="2000" dirty="0" smtClean="0"/>
              <a:t> of a quantum system is </a:t>
            </a:r>
            <a:r>
              <a:rPr lang="da-DK" altLang="da-DK" sz="2000" dirty="0" err="1" smtClean="0"/>
              <a:t>conditioned</a:t>
            </a:r>
            <a:r>
              <a:rPr lang="da-DK" altLang="da-DK" sz="2000" dirty="0" smtClean="0"/>
              <a:t> on the </a:t>
            </a:r>
            <a:r>
              <a:rPr lang="da-DK" altLang="da-DK" sz="2000" dirty="0" err="1" smtClean="0"/>
              <a:t>outcome</a:t>
            </a:r>
            <a:r>
              <a:rPr lang="da-DK" altLang="da-DK" sz="2000" dirty="0" smtClean="0"/>
              <a:t> of </a:t>
            </a:r>
            <a:r>
              <a:rPr lang="da-DK" altLang="da-DK" sz="2000" dirty="0" err="1" smtClean="0"/>
              <a:t>probing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measurements</a:t>
            </a:r>
            <a:r>
              <a:rPr lang="da-DK" altLang="da-DK" sz="2000" dirty="0" smtClean="0"/>
              <a:t>.</a:t>
            </a:r>
          </a:p>
          <a:p>
            <a:pPr>
              <a:defRPr/>
            </a:pPr>
            <a:r>
              <a:rPr lang="da-DK" altLang="da-DK" sz="2000" dirty="0" smtClean="0"/>
              <a:t>States in the </a:t>
            </a:r>
            <a:r>
              <a:rPr lang="da-DK" altLang="da-DK" sz="2000" dirty="0" err="1" smtClean="0"/>
              <a:t>past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are</a:t>
            </a:r>
            <a:r>
              <a:rPr lang="da-DK" altLang="da-DK" sz="2000" dirty="0" smtClean="0"/>
              <a:t> (</a:t>
            </a:r>
            <a:r>
              <a:rPr lang="da-DK" altLang="da-DK" sz="2000" dirty="0" err="1" smtClean="0"/>
              <a:t>now</a:t>
            </a:r>
            <a:r>
              <a:rPr lang="da-DK" altLang="da-DK" sz="2000" dirty="0" smtClean="0"/>
              <a:t>) </a:t>
            </a:r>
            <a:r>
              <a:rPr lang="da-DK" altLang="da-DK" sz="2000" dirty="0" err="1" smtClean="0"/>
              <a:t>conditioned</a:t>
            </a:r>
            <a:r>
              <a:rPr lang="da-DK" altLang="da-DK" sz="2000" dirty="0" smtClean="0"/>
              <a:t> on </a:t>
            </a:r>
            <a:r>
              <a:rPr lang="da-DK" altLang="da-DK" sz="2000" dirty="0" err="1" smtClean="0"/>
              <a:t>measurements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until</a:t>
            </a:r>
            <a:r>
              <a:rPr lang="da-DK" altLang="da-DK" sz="2000" dirty="0" smtClean="0"/>
              <a:t> the present </a:t>
            </a:r>
            <a:r>
              <a:rPr lang="da-DK" altLang="da-DK" sz="2000" dirty="0" smtClean="0">
                <a:sym typeface="Wingdings" panose="05000000000000000000" pitchFamily="2" charset="2"/>
              </a:rPr>
              <a:t></a:t>
            </a:r>
            <a:r>
              <a:rPr lang="da-DK" altLang="da-DK" sz="2000" dirty="0" smtClean="0"/>
              <a:t> the </a:t>
            </a:r>
            <a:r>
              <a:rPr lang="da-DK" altLang="da-DK" sz="2000" dirty="0" err="1" smtClean="0"/>
              <a:t>past</a:t>
            </a:r>
            <a:r>
              <a:rPr lang="da-DK" altLang="da-DK" sz="2000" dirty="0" smtClean="0"/>
              <a:t> quantum </a:t>
            </a:r>
            <a:r>
              <a:rPr lang="da-DK" altLang="da-DK" sz="2000" dirty="0" err="1" smtClean="0"/>
              <a:t>state</a:t>
            </a:r>
            <a:r>
              <a:rPr lang="da-DK" altLang="da-DK" sz="2000" dirty="0" smtClean="0"/>
              <a:t>. </a:t>
            </a:r>
          </a:p>
          <a:p>
            <a:pPr>
              <a:defRPr/>
            </a:pPr>
            <a:r>
              <a:rPr lang="da-DK" altLang="da-DK" sz="2000" dirty="0" err="1"/>
              <a:t>Past</a:t>
            </a:r>
            <a:r>
              <a:rPr lang="da-DK" altLang="da-DK" sz="2000" dirty="0"/>
              <a:t> </a:t>
            </a:r>
            <a:r>
              <a:rPr lang="da-DK" altLang="da-DK" sz="2000" dirty="0" err="1"/>
              <a:t>states</a:t>
            </a:r>
            <a:r>
              <a:rPr lang="da-DK" altLang="da-DK" sz="2000" dirty="0"/>
              <a:t> </a:t>
            </a:r>
            <a:r>
              <a:rPr lang="da-DK" altLang="da-DK" sz="2000" dirty="0" err="1"/>
              <a:t>make</a:t>
            </a:r>
            <a:r>
              <a:rPr lang="da-DK" altLang="da-DK" sz="2000" dirty="0"/>
              <a:t> more </a:t>
            </a:r>
            <a:r>
              <a:rPr lang="da-DK" altLang="da-DK" sz="2000" dirty="0" err="1"/>
              <a:t>accurate</a:t>
            </a:r>
            <a:r>
              <a:rPr lang="da-DK" altLang="da-DK" sz="2000" dirty="0"/>
              <a:t> </a:t>
            </a:r>
            <a:r>
              <a:rPr lang="da-DK" altLang="da-DK" sz="2000" dirty="0" err="1"/>
              <a:t>predictions</a:t>
            </a:r>
            <a:r>
              <a:rPr lang="da-DK" altLang="da-DK" sz="2000" dirty="0"/>
              <a:t>, </a:t>
            </a:r>
            <a:r>
              <a:rPr lang="da-DK" altLang="da-DK" sz="2000" dirty="0" err="1"/>
              <a:t>e.g</a:t>
            </a:r>
            <a:r>
              <a:rPr lang="da-DK" altLang="da-DK" sz="2000" dirty="0"/>
              <a:t>., for:</a:t>
            </a:r>
          </a:p>
          <a:p>
            <a:pPr marL="0" indent="0">
              <a:buFontTx/>
              <a:buNone/>
              <a:defRPr/>
            </a:pPr>
            <a:r>
              <a:rPr lang="da-DK" altLang="da-DK" sz="2000" dirty="0"/>
              <a:t>	</a:t>
            </a:r>
            <a:r>
              <a:rPr lang="da-DK" altLang="da-DK" sz="2000" dirty="0" err="1"/>
              <a:t>state</a:t>
            </a:r>
            <a:r>
              <a:rPr lang="da-DK" altLang="da-DK" sz="2000" dirty="0"/>
              <a:t> </a:t>
            </a:r>
            <a:r>
              <a:rPr lang="da-DK" altLang="da-DK" sz="2000" dirty="0" err="1"/>
              <a:t>assignment</a:t>
            </a:r>
            <a:r>
              <a:rPr lang="da-DK" altLang="da-DK" sz="2000" dirty="0"/>
              <a:t>, </a:t>
            </a:r>
            <a:r>
              <a:rPr lang="da-DK" altLang="da-DK" sz="2000" dirty="0" err="1"/>
              <a:t>guessing</a:t>
            </a:r>
            <a:r>
              <a:rPr lang="da-DK" altLang="da-DK" sz="2000" dirty="0"/>
              <a:t> games, parameter </a:t>
            </a:r>
            <a:r>
              <a:rPr lang="da-DK" altLang="da-DK" sz="2000" dirty="0" err="1"/>
              <a:t>estimation</a:t>
            </a:r>
            <a:r>
              <a:rPr lang="da-DK" altLang="da-DK" sz="2000" dirty="0"/>
              <a:t> </a:t>
            </a:r>
            <a:endParaRPr lang="da-DK" altLang="da-DK" sz="2000" dirty="0" smtClean="0"/>
          </a:p>
          <a:p>
            <a:pPr marL="0" indent="0">
              <a:buFontTx/>
              <a:buNone/>
              <a:defRPr/>
            </a:pPr>
            <a:endParaRPr lang="da-DK" altLang="da-DK" sz="2000" dirty="0"/>
          </a:p>
          <a:p>
            <a:pPr>
              <a:defRPr/>
            </a:pPr>
            <a:r>
              <a:rPr lang="da-DK" altLang="da-DK" sz="2000" dirty="0" smtClean="0"/>
              <a:t>Natural quantum </a:t>
            </a:r>
            <a:r>
              <a:rPr lang="da-DK" altLang="da-DK" sz="2000" dirty="0" err="1" smtClean="0"/>
              <a:t>extension</a:t>
            </a:r>
            <a:r>
              <a:rPr lang="da-DK" altLang="da-DK" sz="2000" dirty="0" smtClean="0"/>
              <a:t> of </a:t>
            </a:r>
            <a:r>
              <a:rPr lang="da-DK" altLang="da-DK" sz="2000" dirty="0" err="1" smtClean="0"/>
              <a:t>classical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Bayes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theory</a:t>
            </a:r>
            <a:r>
              <a:rPr lang="da-DK" altLang="da-DK" sz="2000" dirty="0" smtClean="0"/>
              <a:t>: ”</a:t>
            </a:r>
            <a:r>
              <a:rPr lang="da-DK" altLang="da-DK" sz="2000" dirty="0" err="1" smtClean="0"/>
              <a:t>smoothing</a:t>
            </a:r>
            <a:r>
              <a:rPr lang="da-DK" altLang="da-DK" sz="2000" dirty="0" smtClean="0"/>
              <a:t>”.</a:t>
            </a:r>
          </a:p>
          <a:p>
            <a:pPr>
              <a:defRPr/>
            </a:pPr>
            <a:r>
              <a:rPr lang="da-DK" altLang="da-DK" sz="2000" dirty="0" smtClean="0"/>
              <a:t>Natural </a:t>
            </a:r>
            <a:r>
              <a:rPr lang="da-DK" altLang="da-DK" sz="2000" dirty="0" err="1" smtClean="0"/>
              <a:t>generalization</a:t>
            </a:r>
            <a:r>
              <a:rPr lang="da-DK" altLang="da-DK" sz="2000" b="1" dirty="0" smtClean="0">
                <a:solidFill>
                  <a:srgbClr val="FF0000"/>
                </a:solidFill>
              </a:rPr>
              <a:t>*</a:t>
            </a:r>
            <a:r>
              <a:rPr lang="da-DK" altLang="da-DK" sz="2000" dirty="0" smtClean="0"/>
              <a:t> of </a:t>
            </a:r>
            <a:r>
              <a:rPr lang="da-DK" altLang="da-DK" sz="2000" dirty="0" err="1" smtClean="0"/>
              <a:t>Aharonov</a:t>
            </a:r>
            <a:r>
              <a:rPr lang="da-DK" altLang="da-DK" sz="2000" dirty="0" smtClean="0"/>
              <a:t>-Bergmann-</a:t>
            </a:r>
            <a:r>
              <a:rPr lang="da-DK" altLang="da-DK" sz="2000" dirty="0" err="1" smtClean="0"/>
              <a:t>Lebowitz</a:t>
            </a:r>
            <a:r>
              <a:rPr lang="da-DK" altLang="da-DK" sz="2000" dirty="0" smtClean="0"/>
              <a:t>-</a:t>
            </a:r>
            <a:r>
              <a:rPr lang="da-DK" altLang="da-DK" sz="2000" dirty="0" err="1" smtClean="0"/>
              <a:t>rule</a:t>
            </a:r>
            <a:r>
              <a:rPr lang="da-DK" altLang="da-DK" sz="2000" dirty="0" smtClean="0"/>
              <a:t>, ”</a:t>
            </a:r>
            <a:r>
              <a:rPr lang="da-DK" altLang="da-DK" sz="2000" dirty="0" err="1" smtClean="0"/>
              <a:t>weak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value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measurements</a:t>
            </a:r>
            <a:r>
              <a:rPr lang="da-DK" altLang="da-DK" sz="2000" dirty="0" smtClean="0"/>
              <a:t>” with </a:t>
            </a:r>
            <a:r>
              <a:rPr lang="da-DK" altLang="da-DK" sz="2000" dirty="0" err="1" smtClean="0"/>
              <a:t>pre</a:t>
            </a:r>
            <a:r>
              <a:rPr lang="da-DK" altLang="da-DK" sz="2000" dirty="0" smtClean="0"/>
              <a:t>- and post </a:t>
            </a:r>
            <a:r>
              <a:rPr lang="da-DK" altLang="da-DK" sz="2000" dirty="0" err="1" smtClean="0"/>
              <a:t>selection</a:t>
            </a:r>
            <a:r>
              <a:rPr lang="da-DK" altLang="da-DK" sz="2000" dirty="0" smtClean="0"/>
              <a:t>, Leggett-</a:t>
            </a:r>
            <a:r>
              <a:rPr lang="da-DK" altLang="da-DK" sz="2000" dirty="0" err="1" smtClean="0"/>
              <a:t>Garg</a:t>
            </a:r>
            <a:r>
              <a:rPr lang="da-DK" altLang="da-DK" sz="2000" dirty="0" smtClean="0"/>
              <a:t> </a:t>
            </a:r>
            <a:r>
              <a:rPr lang="da-DK" altLang="da-DK" sz="2000" dirty="0" err="1" smtClean="0"/>
              <a:t>inequality</a:t>
            </a:r>
            <a:r>
              <a:rPr lang="da-DK" altLang="da-DK" sz="2000" dirty="0" smtClean="0"/>
              <a:t>, </a:t>
            </a:r>
            <a:r>
              <a:rPr lang="da-DK" altLang="da-DK" sz="2000" dirty="0" err="1" smtClean="0"/>
              <a:t>counterfactual</a:t>
            </a:r>
            <a:r>
              <a:rPr lang="da-DK" altLang="da-DK" sz="2000" dirty="0" smtClean="0"/>
              <a:t>  </a:t>
            </a:r>
            <a:r>
              <a:rPr lang="da-DK" altLang="da-DK" sz="2000" dirty="0" err="1" smtClean="0"/>
              <a:t>paradoxes</a:t>
            </a:r>
            <a:r>
              <a:rPr lang="da-DK" altLang="da-DK" sz="2000" dirty="0" smtClean="0"/>
              <a:t>, …</a:t>
            </a:r>
          </a:p>
          <a:p>
            <a:pPr marL="0" indent="0">
              <a:buFontTx/>
              <a:buNone/>
              <a:defRPr/>
            </a:pPr>
            <a:r>
              <a:rPr lang="da-DK" altLang="da-DK" sz="2000" dirty="0" smtClean="0"/>
              <a:t>	(</a:t>
            </a:r>
            <a:r>
              <a:rPr lang="da-DK" altLang="da-DK" sz="2000" dirty="0" smtClean="0">
                <a:solidFill>
                  <a:srgbClr val="FF0000"/>
                </a:solidFill>
              </a:rPr>
              <a:t>*</a:t>
            </a:r>
            <a:r>
              <a:rPr lang="da-DK" altLang="da-DK" sz="2000" dirty="0" smtClean="0"/>
              <a:t>: </a:t>
            </a:r>
            <a:r>
              <a:rPr lang="da-DK" altLang="da-DK" sz="2000" dirty="0" err="1" smtClean="0"/>
              <a:t>allows</a:t>
            </a:r>
            <a:r>
              <a:rPr lang="da-DK" altLang="da-DK" sz="2000" dirty="0" smtClean="0"/>
              <a:t> general </a:t>
            </a:r>
            <a:r>
              <a:rPr lang="da-DK" altLang="da-DK" sz="2000" dirty="0" err="1" smtClean="0"/>
              <a:t>dynamics</a:t>
            </a:r>
            <a:r>
              <a:rPr lang="da-DK" altLang="da-DK" sz="2000" dirty="0" smtClean="0"/>
              <a:t>, and general </a:t>
            </a:r>
            <a:r>
              <a:rPr lang="da-DK" altLang="da-DK" sz="2000" dirty="0" err="1" smtClean="0"/>
              <a:t>measurements</a:t>
            </a:r>
            <a:r>
              <a:rPr lang="da-DK" altLang="da-DK" sz="2000" dirty="0" smtClean="0"/>
              <a:t>)</a:t>
            </a:r>
          </a:p>
          <a:p>
            <a:pPr marL="0" indent="0">
              <a:buFontTx/>
              <a:buNone/>
              <a:defRPr/>
            </a:pPr>
            <a:endParaRPr lang="da-DK" altLang="da-DK" sz="1400" dirty="0" smtClean="0"/>
          </a:p>
          <a:p>
            <a:pPr marL="0" indent="0">
              <a:buFontTx/>
              <a:buNone/>
              <a:defRPr/>
            </a:pPr>
            <a:endParaRPr lang="da-DK" altLang="da-DK" sz="1400" dirty="0" smtClean="0"/>
          </a:p>
          <a:p>
            <a:pPr marL="0" indent="0">
              <a:buFontTx/>
              <a:buNone/>
              <a:defRPr/>
            </a:pPr>
            <a:r>
              <a:rPr lang="da-DK" altLang="da-DK" sz="1400" dirty="0" smtClean="0"/>
              <a:t>Ref.: Gammelmark, Julsgaard,, and KM, ”</a:t>
            </a:r>
            <a:r>
              <a:rPr lang="da-DK" altLang="da-DK" sz="1400" dirty="0" err="1" smtClean="0"/>
              <a:t>Past</a:t>
            </a:r>
            <a:r>
              <a:rPr lang="da-DK" altLang="da-DK" sz="1400" dirty="0" smtClean="0"/>
              <a:t> quantum </a:t>
            </a:r>
            <a:r>
              <a:rPr lang="da-DK" altLang="da-DK" sz="1400" dirty="0" err="1" smtClean="0"/>
              <a:t>states</a:t>
            </a:r>
            <a:r>
              <a:rPr lang="da-DK" altLang="da-DK" sz="1400" dirty="0" smtClean="0"/>
              <a:t>”, </a:t>
            </a:r>
            <a:r>
              <a:rPr lang="da-DK" sz="1400" dirty="0" err="1">
                <a:solidFill>
                  <a:srgbClr val="000000"/>
                </a:solidFill>
              </a:rPr>
              <a:t>Phys</a:t>
            </a:r>
            <a:r>
              <a:rPr lang="da-DK" sz="1400" dirty="0">
                <a:solidFill>
                  <a:srgbClr val="000000"/>
                </a:solidFill>
              </a:rPr>
              <a:t>. Rev. </a:t>
            </a:r>
            <a:r>
              <a:rPr lang="da-DK" sz="1400" dirty="0" err="1">
                <a:solidFill>
                  <a:srgbClr val="000000"/>
                </a:solidFill>
              </a:rPr>
              <a:t>Lett</a:t>
            </a:r>
            <a:r>
              <a:rPr lang="da-DK" sz="1400" dirty="0">
                <a:solidFill>
                  <a:srgbClr val="000000"/>
                </a:solidFill>
              </a:rPr>
              <a:t>. 111 (2013</a:t>
            </a:r>
            <a:r>
              <a:rPr lang="da-DK" sz="1400" dirty="0" smtClean="0">
                <a:solidFill>
                  <a:srgbClr val="000000"/>
                </a:solidFill>
              </a:rPr>
              <a:t>)</a:t>
            </a:r>
            <a:endParaRPr lang="da-DK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/>
          <a:lstStyle/>
          <a:p>
            <a:pPr eaLnBrk="1" hangingPunct="1"/>
            <a:r>
              <a:rPr lang="da-DK" altLang="da-DK" sz="2800" smtClean="0">
                <a:solidFill>
                  <a:schemeClr val="tx1"/>
                </a:solidFill>
              </a:rPr>
              <a:t>What is a quantum state ?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46188"/>
            <a:ext cx="48244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4" name="Straight Arrow Connector 2"/>
          <p:cNvCxnSpPr>
            <a:cxnSpLocks noChangeShapeType="1"/>
          </p:cNvCxnSpPr>
          <p:nvPr/>
        </p:nvCxnSpPr>
        <p:spPr bwMode="auto">
          <a:xfrm flipH="1">
            <a:off x="3779838" y="1944688"/>
            <a:ext cx="3455987" cy="874712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9" name="Oval 4" descr="Large confetti"/>
          <p:cNvSpPr>
            <a:spLocks noChangeArrowheads="1"/>
          </p:cNvSpPr>
          <p:nvPr/>
        </p:nvSpPr>
        <p:spPr bwMode="auto">
          <a:xfrm>
            <a:off x="3059113" y="1981200"/>
            <a:ext cx="720725" cy="576263"/>
          </a:xfrm>
          <a:prstGeom prst="ellipse">
            <a:avLst/>
          </a:prstGeom>
          <a:pattFill prst="lgConfetti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a-DK" altLang="da-DK">
              <a:solidFill>
                <a:srgbClr val="FF0000"/>
              </a:solidFill>
              <a:latin typeface="AU Passata"/>
            </a:endParaRPr>
          </a:p>
        </p:txBody>
      </p:sp>
      <p:sp>
        <p:nvSpPr>
          <p:cNvPr id="2" name="Tekstboks 1"/>
          <p:cNvSpPr txBox="1">
            <a:spLocks noChangeArrowheads="1"/>
          </p:cNvSpPr>
          <p:nvPr/>
        </p:nvSpPr>
        <p:spPr bwMode="auto">
          <a:xfrm>
            <a:off x="6948488" y="1700213"/>
            <a:ext cx="1330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da-DK" i="1">
                <a:solidFill>
                  <a:srgbClr val="FF0000"/>
                </a:solidFill>
              </a:rPr>
              <a:t>Ψ</a:t>
            </a:r>
            <a:r>
              <a:rPr lang="da-DK" altLang="da-DK" i="1">
                <a:solidFill>
                  <a:srgbClr val="FF0000"/>
                </a:solidFill>
              </a:rPr>
              <a:t>, </a:t>
            </a:r>
            <a:r>
              <a:rPr lang="el-GR" altLang="da-DK" i="1">
                <a:solidFill>
                  <a:srgbClr val="FF0000"/>
                </a:solidFill>
              </a:rPr>
              <a:t>ρ</a:t>
            </a:r>
            <a:r>
              <a:rPr lang="da-DK" altLang="da-DK" i="1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4" name="Tekstboks 13"/>
          <p:cNvSpPr txBox="1">
            <a:spLocks noChangeArrowheads="1"/>
          </p:cNvSpPr>
          <p:nvPr/>
        </p:nvSpPr>
        <p:spPr bwMode="auto">
          <a:xfrm>
            <a:off x="1547813" y="1700213"/>
            <a:ext cx="1330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da-DK" i="1">
                <a:solidFill>
                  <a:srgbClr val="0070C0"/>
                </a:solidFill>
              </a:rPr>
              <a:t>Ψ</a:t>
            </a:r>
            <a:r>
              <a:rPr lang="da-DK" altLang="da-DK" i="1">
                <a:solidFill>
                  <a:srgbClr val="0070C0"/>
                </a:solidFill>
              </a:rPr>
              <a:t>, </a:t>
            </a:r>
            <a:r>
              <a:rPr lang="el-GR" altLang="da-DK" i="1">
                <a:solidFill>
                  <a:srgbClr val="0070C0"/>
                </a:solidFill>
              </a:rPr>
              <a:t>ρ</a:t>
            </a:r>
            <a:r>
              <a:rPr lang="da-DK" altLang="da-DK" i="1">
                <a:solidFill>
                  <a:srgbClr val="0070C0"/>
                </a:solidFill>
              </a:rPr>
              <a:t> ?</a:t>
            </a:r>
          </a:p>
        </p:txBody>
      </p:sp>
      <p:pic>
        <p:nvPicPr>
          <p:cNvPr id="16" name="Picture 2" descr="BOHR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5" b="50000"/>
          <a:stretch>
            <a:fillRect/>
          </a:stretch>
        </p:blipFill>
        <p:spPr>
          <a:xfrm>
            <a:off x="7164388" y="2565400"/>
            <a:ext cx="904875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149725"/>
            <a:ext cx="5694362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xtLst/>
        </p:spPr>
      </p:pic>
      <p:sp>
        <p:nvSpPr>
          <p:cNvPr id="18" name="Tekstboks 17"/>
          <p:cNvSpPr txBox="1">
            <a:spLocks noChangeArrowheads="1"/>
          </p:cNvSpPr>
          <p:nvPr/>
        </p:nvSpPr>
        <p:spPr bwMode="auto">
          <a:xfrm>
            <a:off x="468313" y="4149725"/>
            <a:ext cx="2000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da-DK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da-DK" altLang="da-DK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(t), </a:t>
            </a:r>
            <a:r>
              <a:rPr lang="el-GR" altLang="da-DK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a-DK" altLang="da-DK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(t) </a:t>
            </a:r>
            <a:r>
              <a:rPr lang="da-DK" altLang="da-DK" sz="2800" i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da-DK" altLang="da-DK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5076825"/>
            <a:ext cx="5884863" cy="116046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kstboks 19"/>
          <p:cNvSpPr txBox="1"/>
          <p:nvPr/>
        </p:nvSpPr>
        <p:spPr>
          <a:xfrm>
            <a:off x="6738938" y="5427663"/>
            <a:ext cx="2297112" cy="1385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ß"/>
              <a:defRPr/>
            </a:pP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a-D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(t), E(t)</a:t>
            </a:r>
          </a:p>
          <a:p>
            <a:pPr>
              <a:defRPr/>
            </a:pPr>
            <a:r>
              <a:rPr lang="da-DK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the </a:t>
            </a:r>
            <a:r>
              <a:rPr lang="da-DK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past</a:t>
            </a:r>
            <a:r>
              <a:rPr lang="da-DK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r>
              <a:rPr lang="da-DK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quantum </a:t>
            </a:r>
            <a:r>
              <a:rPr lang="da-DK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state</a:t>
            </a:r>
            <a:r>
              <a:rPr lang="da-DK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da-DK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2" grpId="0"/>
      <p:bldP spid="14" grpId="0"/>
      <p:bldP spid="18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kstboks 5"/>
          <p:cNvSpPr txBox="1">
            <a:spLocks noChangeArrowheads="1"/>
          </p:cNvSpPr>
          <p:nvPr/>
        </p:nvSpPr>
        <p:spPr bwMode="auto">
          <a:xfrm>
            <a:off x="1960563" y="2497138"/>
            <a:ext cx="5340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  <a:defRPr/>
            </a:pPr>
            <a:r>
              <a:rPr lang="da-DK" altLang="da-DK" sz="36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 </a:t>
            </a:r>
            <a:r>
              <a:rPr lang="da-DK" altLang="da-DK" sz="36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hope</a:t>
            </a:r>
            <a:r>
              <a:rPr lang="da-DK" altLang="da-DK" sz="36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  <a:r>
              <a:rPr lang="da-DK" altLang="da-DK" sz="36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you</a:t>
            </a:r>
            <a:r>
              <a:rPr lang="da-DK" altLang="da-DK" sz="36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  <a:r>
              <a:rPr lang="da-DK" altLang="da-DK" sz="36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will</a:t>
            </a:r>
            <a:r>
              <a:rPr lang="da-DK" altLang="da-DK" sz="36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  <a:r>
              <a:rPr lang="da-DK" altLang="da-DK" sz="36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be</a:t>
            </a:r>
            <a:r>
              <a:rPr lang="da-DK" altLang="da-DK" sz="36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  <a:r>
              <a:rPr lang="da-DK" altLang="da-DK" sz="36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looking</a:t>
            </a:r>
            <a:endParaRPr lang="da-DK" altLang="da-DK" sz="36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 eaLnBrk="1" hangingPunct="1">
              <a:spcBef>
                <a:spcPct val="20000"/>
              </a:spcBef>
              <a:buFontTx/>
              <a:buNone/>
              <a:defRPr/>
            </a:pPr>
            <a:r>
              <a:rPr lang="da-DK" altLang="da-DK" sz="36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backward</a:t>
            </a:r>
            <a:r>
              <a:rPr lang="da-DK" altLang="da-DK" sz="36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to </a:t>
            </a:r>
            <a:r>
              <a:rPr lang="da-DK" altLang="da-DK" sz="36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this</a:t>
            </a:r>
            <a:r>
              <a:rPr lang="da-DK" altLang="da-DK" sz="36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talk   ;-)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lum bright="-5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5585" r="-1289" b="69083"/>
          <a:stretch>
            <a:fillRect/>
          </a:stretch>
        </p:blipFill>
        <p:spPr bwMode="auto">
          <a:xfrm>
            <a:off x="1331913" y="1662113"/>
            <a:ext cx="34575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pPr eaLnBrk="1" hangingPunct="1"/>
            <a:r>
              <a:rPr lang="da-DK" altLang="da-DK" sz="2400" smtClean="0"/>
              <a:t>Probed quantum systems: two examples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87450" y="3205163"/>
            <a:ext cx="2879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a-DK" sz="2000" kern="0" dirty="0" err="1" smtClean="0"/>
              <a:t>Atomic</a:t>
            </a:r>
            <a:r>
              <a:rPr lang="da-DK" sz="2000" kern="0" dirty="0" smtClean="0"/>
              <a:t> transmission </a:t>
            </a:r>
            <a:r>
              <a:rPr lang="da-DK" sz="2000" i="1" kern="0" dirty="0" err="1" smtClean="0"/>
              <a:t>probing</a:t>
            </a:r>
            <a:r>
              <a:rPr lang="da-DK" sz="2000" i="1" kern="0" dirty="0" smtClean="0"/>
              <a:t> (</a:t>
            </a:r>
            <a:r>
              <a:rPr lang="da-DK" sz="2000" kern="0" dirty="0" smtClean="0"/>
              <a:t>ENS):</a:t>
            </a:r>
          </a:p>
        </p:txBody>
      </p:sp>
      <p:pic>
        <p:nvPicPr>
          <p:cNvPr id="5130" name="Picture 6" descr="http://www.nature.com/nature/journal/v446/n7133/images/nature05589-f1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4038600"/>
            <a:ext cx="2593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8" descr="http://www.nature.com/nature/journal/v446/n7133/images/nature05589-f2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4" b="37067"/>
          <a:stretch>
            <a:fillRect/>
          </a:stretch>
        </p:blipFill>
        <p:spPr bwMode="auto">
          <a:xfrm>
            <a:off x="1258888" y="5543550"/>
            <a:ext cx="2736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508625" y="3349625"/>
            <a:ext cx="2755900" cy="32480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da-DK" sz="2000" kern="0" dirty="0" smtClean="0">
                <a:solidFill>
                  <a:srgbClr val="FF0000"/>
                </a:solidFill>
              </a:rPr>
              <a:t>General </a:t>
            </a:r>
            <a:r>
              <a:rPr lang="da-DK" sz="2000" kern="0" dirty="0" err="1" smtClean="0">
                <a:solidFill>
                  <a:srgbClr val="FF0000"/>
                </a:solidFill>
              </a:rPr>
              <a:t>measurements</a:t>
            </a:r>
            <a:r>
              <a:rPr lang="da-DK" sz="1800" kern="0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  <a:defRPr/>
            </a:pPr>
            <a:endParaRPr lang="da-DK" sz="1800" kern="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da-DK" sz="1800" i="1" kern="0" dirty="0" err="1" smtClean="0">
                <a:solidFill>
                  <a:srgbClr val="FF0000"/>
                </a:solidFill>
              </a:rPr>
              <a:t>probe</a:t>
            </a:r>
            <a:r>
              <a:rPr lang="da-DK" sz="1800" kern="0" dirty="0" smtClean="0">
                <a:solidFill>
                  <a:srgbClr val="FF0000"/>
                </a:solidFill>
              </a:rPr>
              <a:t> </a:t>
            </a:r>
            <a:r>
              <a:rPr lang="da-DK" sz="1800" kern="0" dirty="0" err="1" smtClean="0">
                <a:solidFill>
                  <a:srgbClr val="FF0000"/>
                </a:solidFill>
              </a:rPr>
              <a:t>outcome</a:t>
            </a:r>
            <a:r>
              <a:rPr lang="da-DK" sz="1800" kern="0" dirty="0" smtClean="0">
                <a:solidFill>
                  <a:srgbClr val="FF0000"/>
                </a:solidFill>
              </a:rPr>
              <a:t> </a:t>
            </a:r>
            <a:r>
              <a:rPr lang="da-DK" sz="1800" i="1" kern="0" dirty="0" smtClean="0">
                <a:solidFill>
                  <a:srgbClr val="FF0000"/>
                </a:solidFill>
              </a:rPr>
              <a:t>m </a:t>
            </a:r>
            <a:r>
              <a:rPr lang="da-DK" sz="1800" i="1" kern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da-DK" sz="1800" i="1" kern="0" dirty="0" smtClean="0">
                <a:solidFill>
                  <a:srgbClr val="FF0000"/>
                </a:solidFill>
              </a:rPr>
              <a:t> </a:t>
            </a:r>
            <a:r>
              <a:rPr lang="el-GR" sz="1800" i="1" kern="0" dirty="0" smtClean="0">
                <a:solidFill>
                  <a:srgbClr val="FF0000"/>
                </a:solidFill>
              </a:rPr>
              <a:t>Ω</a:t>
            </a:r>
            <a:r>
              <a:rPr lang="da-DK" sz="1800" i="1" kern="0" baseline="-25000" dirty="0" smtClean="0">
                <a:solidFill>
                  <a:srgbClr val="FF0000"/>
                </a:solidFill>
              </a:rPr>
              <a:t>m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 	</a:t>
            </a:r>
          </a:p>
          <a:p>
            <a:pPr>
              <a:buFontTx/>
              <a:buNone/>
              <a:defRPr/>
            </a:pP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	|</a:t>
            </a:r>
            <a:r>
              <a:rPr lang="el-GR" sz="1800" i="1" kern="0" dirty="0" smtClean="0">
                <a:solidFill>
                  <a:srgbClr val="FF0000"/>
                </a:solidFill>
                <a:cs typeface="Arial" charset="0"/>
              </a:rPr>
              <a:t>ψ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&gt; 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l-GR" sz="1800" i="1" kern="0" dirty="0" smtClean="0">
                <a:solidFill>
                  <a:srgbClr val="FF0000"/>
                </a:solidFill>
              </a:rPr>
              <a:t>Ω</a:t>
            </a:r>
            <a:r>
              <a:rPr lang="da-DK" sz="1800" i="1" kern="0" baseline="-25000" dirty="0" smtClean="0">
                <a:solidFill>
                  <a:srgbClr val="FF0000"/>
                </a:solidFill>
              </a:rPr>
              <a:t>m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|</a:t>
            </a:r>
            <a:r>
              <a:rPr lang="el-GR" sz="1800" i="1" kern="0" dirty="0" smtClean="0">
                <a:solidFill>
                  <a:srgbClr val="FF0000"/>
                </a:solidFill>
                <a:cs typeface="Arial" charset="0"/>
              </a:rPr>
              <a:t>ψ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&gt; </a:t>
            </a:r>
          </a:p>
          <a:p>
            <a:pPr>
              <a:buFontTx/>
              <a:buNone/>
              <a:defRPr/>
            </a:pPr>
            <a:endParaRPr lang="da-DK" sz="1800" kern="0" dirty="0" smtClean="0">
              <a:solidFill>
                <a:srgbClr val="FF0000"/>
              </a:solidFill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da-DK" sz="1800" kern="0" dirty="0" err="1" smtClean="0">
                <a:solidFill>
                  <a:srgbClr val="FF0000"/>
                </a:solidFill>
                <a:cs typeface="Arial" charset="0"/>
              </a:rPr>
              <a:t>Repeated</a:t>
            </a:r>
            <a:r>
              <a:rPr lang="da-DK" sz="1800" kern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a-DK" sz="1800" kern="0" dirty="0" err="1" smtClean="0">
                <a:solidFill>
                  <a:srgbClr val="FF0000"/>
                </a:solidFill>
                <a:cs typeface="Arial" charset="0"/>
              </a:rPr>
              <a:t>measurements</a:t>
            </a:r>
            <a:r>
              <a:rPr lang="da-DK" sz="1800" kern="0" dirty="0" smtClean="0">
                <a:solidFill>
                  <a:srgbClr val="FF0000"/>
                </a:solidFill>
                <a:cs typeface="Arial" charset="0"/>
              </a:rPr>
              <a:t>: a 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quantum </a:t>
            </a:r>
            <a:r>
              <a:rPr lang="da-DK" sz="1800" i="1" kern="0" dirty="0" err="1" smtClean="0">
                <a:solidFill>
                  <a:srgbClr val="FF0000"/>
                </a:solidFill>
                <a:cs typeface="Arial" charset="0"/>
              </a:rPr>
              <a:t>trajectory</a:t>
            </a:r>
            <a:endParaRPr lang="da-DK" sz="1800" i="1" kern="0" dirty="0" smtClean="0">
              <a:solidFill>
                <a:srgbClr val="FF0000"/>
              </a:solidFill>
              <a:cs typeface="Arial" charset="0"/>
            </a:endParaRPr>
          </a:p>
          <a:p>
            <a:pPr>
              <a:buFontTx/>
              <a:buNone/>
              <a:defRPr/>
            </a:pPr>
            <a:endParaRPr lang="da-DK" sz="1800" i="1" kern="0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lum bright="-5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69510" r="-1289"/>
          <a:stretch>
            <a:fillRect/>
          </a:stretch>
        </p:blipFill>
        <p:spPr bwMode="auto">
          <a:xfrm>
            <a:off x="1366838" y="1633538"/>
            <a:ext cx="33496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boks 17"/>
          <p:cNvSpPr txBox="1">
            <a:spLocks noChangeArrowheads="1"/>
          </p:cNvSpPr>
          <p:nvPr/>
        </p:nvSpPr>
        <p:spPr bwMode="auto">
          <a:xfrm>
            <a:off x="5003800" y="1374775"/>
            <a:ext cx="39258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  <a:defRPr/>
            </a:pPr>
            <a:r>
              <a:rPr lang="da-DK" altLang="da-DK" sz="2000" dirty="0" smtClean="0">
                <a:cs typeface="+mn-cs"/>
                <a:sym typeface="Wingdings" pitchFamily="2" charset="2"/>
              </a:rPr>
              <a:t>If the emission is </a:t>
            </a:r>
            <a:r>
              <a:rPr lang="da-DK" altLang="da-DK" sz="2000" i="1" dirty="0" err="1" smtClean="0">
                <a:cs typeface="+mn-cs"/>
                <a:sym typeface="Wingdings" pitchFamily="2" charset="2"/>
              </a:rPr>
              <a:t>detected</a:t>
            </a:r>
            <a:r>
              <a:rPr lang="da-DK" altLang="da-DK" sz="2000" dirty="0" smtClean="0">
                <a:cs typeface="+mn-cs"/>
                <a:sym typeface="Wingdings" pitchFamily="2" charset="2"/>
              </a:rPr>
              <a:t>, the</a:t>
            </a:r>
          </a:p>
          <a:p>
            <a:pPr eaLnBrk="1" hangingPunct="1">
              <a:spcBef>
                <a:spcPct val="20000"/>
              </a:spcBef>
              <a:buFontTx/>
              <a:buNone/>
              <a:defRPr/>
            </a:pPr>
            <a:r>
              <a:rPr lang="da-DK" altLang="da-DK" sz="2000" dirty="0" smtClean="0">
                <a:cs typeface="+mn-cs"/>
                <a:sym typeface="Wingdings" pitchFamily="2" charset="2"/>
              </a:rPr>
              <a:t>atom </a:t>
            </a:r>
            <a:r>
              <a:rPr lang="da-DK" altLang="da-DK" sz="2000" dirty="0" err="1" smtClean="0">
                <a:cs typeface="+mn-cs"/>
                <a:sym typeface="Wingdings" pitchFamily="2" charset="2"/>
              </a:rPr>
              <a:t>jumps</a:t>
            </a:r>
            <a:r>
              <a:rPr lang="da-DK" altLang="da-DK" sz="2000" dirty="0" smtClean="0">
                <a:cs typeface="+mn-cs"/>
                <a:sym typeface="Wingdings" pitchFamily="2" charset="2"/>
              </a:rPr>
              <a:t> </a:t>
            </a:r>
            <a:r>
              <a:rPr lang="da-DK" altLang="da-DK" sz="2000" dirty="0" err="1" smtClean="0">
                <a:cs typeface="+mn-cs"/>
                <a:sym typeface="Wingdings" pitchFamily="2" charset="2"/>
              </a:rPr>
              <a:t>into</a:t>
            </a:r>
            <a:r>
              <a:rPr lang="da-DK" altLang="da-DK" sz="2000" dirty="0" smtClean="0">
                <a:cs typeface="+mn-cs"/>
                <a:sym typeface="Wingdings" pitchFamily="2" charset="2"/>
              </a:rPr>
              <a:t> the </a:t>
            </a:r>
            <a:r>
              <a:rPr lang="da-DK" altLang="da-DK" sz="2000" dirty="0" err="1" smtClean="0">
                <a:cs typeface="+mn-cs"/>
                <a:sym typeface="Wingdings" pitchFamily="2" charset="2"/>
              </a:rPr>
              <a:t>ground</a:t>
            </a:r>
            <a:r>
              <a:rPr lang="da-DK" altLang="da-DK" sz="2000" dirty="0" smtClean="0">
                <a:cs typeface="+mn-cs"/>
                <a:sym typeface="Wingdings" pitchFamily="2" charset="2"/>
              </a:rPr>
              <a:t> </a:t>
            </a:r>
            <a:r>
              <a:rPr lang="da-DK" altLang="da-DK" sz="2000" dirty="0" err="1" smtClean="0">
                <a:cs typeface="+mn-cs"/>
                <a:sym typeface="Wingdings" pitchFamily="2" charset="2"/>
              </a:rPr>
              <a:t>state</a:t>
            </a:r>
            <a:r>
              <a:rPr lang="da-DK" altLang="da-DK" sz="2000" dirty="0" smtClean="0">
                <a:cs typeface="+mn-cs"/>
                <a:sym typeface="Wingdings" pitchFamily="2" charset="2"/>
              </a:rPr>
              <a:t> 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da-DK" altLang="da-DK" sz="2000" dirty="0" smtClean="0">
                <a:cs typeface="+mn-cs"/>
                <a:sym typeface="Wingdings" pitchFamily="2" charset="2"/>
              </a:rPr>
              <a:t>Monte Carlo </a:t>
            </a:r>
            <a:r>
              <a:rPr lang="da-DK" altLang="da-DK" sz="2000" dirty="0" err="1" smtClean="0">
                <a:cs typeface="+mn-cs"/>
                <a:sym typeface="Wingdings" pitchFamily="2" charset="2"/>
              </a:rPr>
              <a:t>Wave</a:t>
            </a:r>
            <a:r>
              <a:rPr lang="da-DK" altLang="da-DK" sz="2000" dirty="0" smtClean="0">
                <a:cs typeface="+mn-cs"/>
                <a:sym typeface="Wingdings" pitchFamily="2" charset="2"/>
              </a:rPr>
              <a:t> </a:t>
            </a:r>
            <a:r>
              <a:rPr lang="da-DK" altLang="da-DK" sz="2000" dirty="0" err="1" smtClean="0">
                <a:cs typeface="+mn-cs"/>
                <a:sym typeface="Wingdings" pitchFamily="2" charset="2"/>
              </a:rPr>
              <a:t>Functions</a:t>
            </a:r>
            <a:r>
              <a:rPr lang="da-DK" altLang="da-DK" sz="2000" dirty="0" smtClean="0">
                <a:cs typeface="+mn-cs"/>
                <a:sym typeface="Wingdings" pitchFamily="2" charset="2"/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None/>
              <a:defRPr/>
            </a:pPr>
            <a:r>
              <a:rPr lang="da-DK" altLang="da-DK" sz="1600" dirty="0" smtClean="0">
                <a:cs typeface="+mn-cs"/>
                <a:sym typeface="Wingdings" pitchFamily="2" charset="2"/>
              </a:rPr>
              <a:t>      (J. </a:t>
            </a:r>
            <a:r>
              <a:rPr lang="da-DK" altLang="da-DK" sz="1600" dirty="0" err="1" smtClean="0">
                <a:cs typeface="+mn-cs"/>
                <a:sym typeface="Wingdings" pitchFamily="2" charset="2"/>
              </a:rPr>
              <a:t>Dalibard</a:t>
            </a:r>
            <a:r>
              <a:rPr lang="da-DK" altLang="da-DK" sz="1600" dirty="0" smtClean="0">
                <a:cs typeface="+mn-cs"/>
                <a:sym typeface="Wingdings" pitchFamily="2" charset="2"/>
              </a:rPr>
              <a:t>, Y. </a:t>
            </a:r>
            <a:r>
              <a:rPr lang="da-DK" altLang="da-DK" sz="1600" dirty="0" err="1" smtClean="0">
                <a:cs typeface="+mn-cs"/>
                <a:sym typeface="Wingdings" pitchFamily="2" charset="2"/>
              </a:rPr>
              <a:t>Castin</a:t>
            </a:r>
            <a:r>
              <a:rPr lang="da-DK" altLang="da-DK" sz="1600" dirty="0" smtClean="0">
                <a:cs typeface="+mn-cs"/>
                <a:sym typeface="Wingdings" pitchFamily="2" charset="2"/>
              </a:rPr>
              <a:t>, KM, 1991)</a:t>
            </a:r>
          </a:p>
          <a:p>
            <a:pPr eaLnBrk="1" hangingPunct="1">
              <a:spcBef>
                <a:spcPct val="20000"/>
              </a:spcBef>
              <a:buFontTx/>
              <a:buNone/>
              <a:defRPr/>
            </a:pPr>
            <a:endParaRPr lang="da-DK" altLang="da-DK" sz="1800" dirty="0" smtClean="0">
              <a:cs typeface="+mn-cs"/>
            </a:endParaRPr>
          </a:p>
        </p:txBody>
      </p:sp>
      <p:sp>
        <p:nvSpPr>
          <p:cNvPr id="2" name="Tekstboks 1"/>
          <p:cNvSpPr txBox="1">
            <a:spLocks noChangeArrowheads="1"/>
          </p:cNvSpPr>
          <p:nvPr/>
        </p:nvSpPr>
        <p:spPr bwMode="auto">
          <a:xfrm>
            <a:off x="5583238" y="1579563"/>
            <a:ext cx="28781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Exponential decay,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Master Equation for </a:t>
            </a:r>
            <a:r>
              <a:rPr lang="el-GR" altLang="da-DK" sz="2000" i="1"/>
              <a:t>ρ</a:t>
            </a:r>
            <a:r>
              <a:rPr lang="da-DK" altLang="da-DK" sz="2000" i="1"/>
              <a:t>(t)</a:t>
            </a:r>
          </a:p>
        </p:txBody>
      </p:sp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4041775" y="4498975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/>
              <a:t>p(n)</a:t>
            </a:r>
          </a:p>
        </p:txBody>
      </p:sp>
      <p:sp>
        <p:nvSpPr>
          <p:cNvPr id="12" name="Tekstboks 11"/>
          <p:cNvSpPr txBox="1">
            <a:spLocks noChangeArrowheads="1"/>
          </p:cNvSpPr>
          <p:nvPr/>
        </p:nvSpPr>
        <p:spPr bwMode="auto">
          <a:xfrm>
            <a:off x="4067175" y="5703888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/>
              <a:t>p</a:t>
            </a:r>
            <a:r>
              <a:rPr lang="da-DK" altLang="da-DK" sz="2400" baseline="-25000"/>
              <a:t>cond</a:t>
            </a:r>
            <a:r>
              <a:rPr lang="da-DK" altLang="da-DK" sz="2400"/>
              <a:t>(n)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8" grpId="0"/>
      <p:bldP spid="2" grpId="0"/>
      <p:bldP spid="2" grpId="1"/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a-DK" altLang="da-DK" sz="2400" smtClean="0"/>
              <a:t>Probed quantum systems: two examples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58888" y="1484313"/>
            <a:ext cx="2879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a-DK" sz="2000" kern="0" dirty="0" smtClean="0"/>
              <a:t>Optical transmission </a:t>
            </a:r>
            <a:r>
              <a:rPr lang="da-DK" sz="2000" i="1" kern="0" dirty="0" err="1" smtClean="0"/>
              <a:t>probing</a:t>
            </a:r>
            <a:r>
              <a:rPr lang="da-DK" sz="2000" i="1" kern="0" dirty="0" smtClean="0"/>
              <a:t> </a:t>
            </a:r>
            <a:r>
              <a:rPr lang="da-DK" sz="2000" kern="0" dirty="0" smtClean="0"/>
              <a:t>(Bonn):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67400" y="1484313"/>
            <a:ext cx="2879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a-DK" sz="2000" kern="0" dirty="0" err="1" smtClean="0"/>
              <a:t>Atomic</a:t>
            </a:r>
            <a:r>
              <a:rPr lang="da-DK" sz="2000" kern="0" dirty="0" smtClean="0"/>
              <a:t> transmission </a:t>
            </a:r>
            <a:r>
              <a:rPr lang="da-DK" sz="2000" i="1" kern="0" dirty="0" err="1" smtClean="0"/>
              <a:t>probing</a:t>
            </a:r>
            <a:r>
              <a:rPr lang="da-DK" sz="2000" i="1" kern="0" dirty="0" smtClean="0"/>
              <a:t> (</a:t>
            </a:r>
            <a:r>
              <a:rPr lang="da-DK" sz="2000" kern="0" dirty="0" smtClean="0"/>
              <a:t>ENS):</a:t>
            </a:r>
          </a:p>
        </p:txBody>
      </p:sp>
      <p:grpSp>
        <p:nvGrpSpPr>
          <p:cNvPr id="5125" name="Group 16"/>
          <p:cNvGrpSpPr>
            <a:grpSpLocks/>
          </p:cNvGrpSpPr>
          <p:nvPr/>
        </p:nvGrpSpPr>
        <p:grpSpPr bwMode="auto">
          <a:xfrm>
            <a:off x="1430338" y="2360613"/>
            <a:ext cx="2505075" cy="2290762"/>
            <a:chOff x="3159894" y="2001731"/>
            <a:chExt cx="2504999" cy="2291365"/>
          </a:xfrm>
        </p:grpSpPr>
        <p:pic>
          <p:nvPicPr>
            <p:cNvPr id="51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894" y="2001731"/>
              <a:ext cx="1420366" cy="2013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7" name="Group 14"/>
            <p:cNvGrpSpPr>
              <a:grpSpLocks/>
            </p:cNvGrpSpPr>
            <p:nvPr/>
          </p:nvGrpSpPr>
          <p:grpSpPr bwMode="auto">
            <a:xfrm>
              <a:off x="4067944" y="3029323"/>
              <a:ext cx="1596949" cy="1263773"/>
              <a:chOff x="4067944" y="3029323"/>
              <a:chExt cx="1596949" cy="1263773"/>
            </a:xfrm>
          </p:grpSpPr>
          <p:pic>
            <p:nvPicPr>
              <p:cNvPr id="513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29323"/>
                <a:ext cx="1596949" cy="126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9" name="Line 7"/>
              <p:cNvSpPr>
                <a:spLocks noChangeShapeType="1"/>
              </p:cNvSpPr>
              <p:nvPr/>
            </p:nvSpPr>
            <p:spPr bwMode="auto">
              <a:xfrm flipV="1">
                <a:off x="4427984" y="3642726"/>
                <a:ext cx="288032" cy="57836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1"/>
          <a:stretch>
            <a:fillRect/>
          </a:stretch>
        </p:blipFill>
        <p:spPr bwMode="auto">
          <a:xfrm>
            <a:off x="1430338" y="4740275"/>
            <a:ext cx="2492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www.nature.com/nature/journal/v446/n7133/images/nature05589-f1.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17750"/>
            <a:ext cx="2593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://www.nature.com/nature/journal/v446/n7133/images/nature05589-f2.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4" b="37067"/>
          <a:stretch>
            <a:fillRect/>
          </a:stretch>
        </p:blipFill>
        <p:spPr bwMode="auto">
          <a:xfrm>
            <a:off x="5891213" y="3932238"/>
            <a:ext cx="2736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6400" y="2060575"/>
            <a:ext cx="488950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l-GR" sz="1800" i="1" kern="0" dirty="0">
                <a:solidFill>
                  <a:srgbClr val="FF0000"/>
                </a:solidFill>
                <a:latin typeface="Arial" charset="0"/>
                <a:cs typeface="+mn-cs"/>
              </a:rPr>
              <a:t>Ω</a:t>
            </a:r>
            <a:r>
              <a:rPr lang="da-DK" sz="1800" i="1" kern="0" baseline="-25000" dirty="0">
                <a:solidFill>
                  <a:srgbClr val="FF0000"/>
                </a:solidFill>
                <a:latin typeface="Arial" charset="0"/>
                <a:cs typeface="+mn-cs"/>
              </a:rPr>
              <a:t>m</a:t>
            </a:r>
            <a:endParaRPr lang="da-DK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05400" y="2517775"/>
            <a:ext cx="51593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da-DK" sz="2000">
                <a:solidFill>
                  <a:srgbClr val="FF0000"/>
                </a:solidFill>
              </a:rPr>
              <a:t>ψ</a:t>
            </a:r>
            <a:r>
              <a:rPr lang="da-DK" altLang="da-DK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562475" y="2517775"/>
            <a:ext cx="108108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>
                <a:solidFill>
                  <a:srgbClr val="FF0000"/>
                </a:solidFill>
              </a:rPr>
              <a:t>|</a:t>
            </a:r>
            <a:r>
              <a:rPr lang="el-GR" altLang="da-DK" sz="2000">
                <a:solidFill>
                  <a:srgbClr val="FF0000"/>
                </a:solidFill>
              </a:rPr>
              <a:t>φ</a:t>
            </a:r>
            <a:r>
              <a:rPr lang="da-DK" altLang="da-DK" sz="2000" baseline="-25000">
                <a:solidFill>
                  <a:srgbClr val="FF0000"/>
                </a:solidFill>
              </a:rPr>
              <a:t>P</a:t>
            </a:r>
            <a:r>
              <a:rPr lang="da-DK" altLang="da-DK" sz="2000">
                <a:solidFill>
                  <a:srgbClr val="FF0000"/>
                </a:solidFill>
              </a:rPr>
              <a:t>&gt;|</a:t>
            </a:r>
            <a:r>
              <a:rPr lang="el-GR" altLang="da-DK" sz="2000">
                <a:solidFill>
                  <a:srgbClr val="FF0000"/>
                </a:solidFill>
              </a:rPr>
              <a:t>ψ</a:t>
            </a:r>
            <a:r>
              <a:rPr lang="da-DK" altLang="da-DK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846513" y="2517775"/>
            <a:ext cx="18002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>
                <a:solidFill>
                  <a:srgbClr val="FF0000"/>
                </a:solidFill>
              </a:rPr>
              <a:t>| U</a:t>
            </a:r>
            <a:r>
              <a:rPr lang="da-DK" altLang="da-DK" sz="2000" baseline="-25000">
                <a:solidFill>
                  <a:srgbClr val="FF0000"/>
                </a:solidFill>
              </a:rPr>
              <a:t>S+P</a:t>
            </a:r>
            <a:r>
              <a:rPr lang="da-DK" altLang="da-DK" sz="2000">
                <a:solidFill>
                  <a:srgbClr val="FF0000"/>
                </a:solidFill>
              </a:rPr>
              <a:t> |</a:t>
            </a:r>
            <a:r>
              <a:rPr lang="el-GR" altLang="da-DK" sz="2000">
                <a:solidFill>
                  <a:srgbClr val="FF0000"/>
                </a:solidFill>
              </a:rPr>
              <a:t>φ</a:t>
            </a:r>
            <a:r>
              <a:rPr lang="da-DK" altLang="da-DK" sz="2000" baseline="-25000">
                <a:solidFill>
                  <a:srgbClr val="FF0000"/>
                </a:solidFill>
              </a:rPr>
              <a:t>P</a:t>
            </a:r>
            <a:r>
              <a:rPr lang="da-DK" altLang="da-DK" sz="2000">
                <a:solidFill>
                  <a:srgbClr val="FF0000"/>
                </a:solidFill>
              </a:rPr>
              <a:t>&gt;|</a:t>
            </a:r>
            <a:r>
              <a:rPr lang="el-GR" altLang="da-DK" sz="2000">
                <a:solidFill>
                  <a:srgbClr val="FF0000"/>
                </a:solidFill>
              </a:rPr>
              <a:t>ψ</a:t>
            </a:r>
            <a:r>
              <a:rPr lang="da-DK" altLang="da-DK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424238" y="2517775"/>
            <a:ext cx="222726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>
                <a:solidFill>
                  <a:srgbClr val="FF0000"/>
                </a:solidFill>
              </a:rPr>
              <a:t>&lt;m| U</a:t>
            </a:r>
            <a:r>
              <a:rPr lang="da-DK" altLang="da-DK" sz="2000" baseline="-25000">
                <a:solidFill>
                  <a:srgbClr val="FF0000"/>
                </a:solidFill>
              </a:rPr>
              <a:t>S+P</a:t>
            </a:r>
            <a:r>
              <a:rPr lang="da-DK" altLang="da-DK" sz="2000">
                <a:solidFill>
                  <a:srgbClr val="FF0000"/>
                </a:solidFill>
              </a:rPr>
              <a:t> |</a:t>
            </a:r>
            <a:r>
              <a:rPr lang="el-GR" altLang="da-DK" sz="2000">
                <a:solidFill>
                  <a:srgbClr val="FF0000"/>
                </a:solidFill>
              </a:rPr>
              <a:t>φ</a:t>
            </a:r>
            <a:r>
              <a:rPr lang="da-DK" altLang="da-DK" sz="2000" baseline="-25000">
                <a:solidFill>
                  <a:srgbClr val="FF0000"/>
                </a:solidFill>
              </a:rPr>
              <a:t>P</a:t>
            </a:r>
            <a:r>
              <a:rPr lang="da-DK" altLang="da-DK" sz="2000">
                <a:solidFill>
                  <a:srgbClr val="FF0000"/>
                </a:solidFill>
              </a:rPr>
              <a:t>&gt;|</a:t>
            </a:r>
            <a:r>
              <a:rPr lang="el-GR" altLang="da-DK" sz="2000">
                <a:solidFill>
                  <a:srgbClr val="FF0000"/>
                </a:solidFill>
              </a:rPr>
              <a:t>ψ</a:t>
            </a:r>
            <a:r>
              <a:rPr lang="da-DK" altLang="da-DK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3562350" y="2366963"/>
            <a:ext cx="1543050" cy="7016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484438" y="4148138"/>
            <a:ext cx="3887787" cy="1152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da-DK" sz="1800" kern="0" dirty="0" smtClean="0">
                <a:solidFill>
                  <a:srgbClr val="FF0000"/>
                </a:solidFill>
              </a:rPr>
              <a:t>General </a:t>
            </a:r>
            <a:r>
              <a:rPr lang="da-DK" sz="1800" kern="0" dirty="0" err="1" smtClean="0">
                <a:solidFill>
                  <a:srgbClr val="FF0000"/>
                </a:solidFill>
              </a:rPr>
              <a:t>measurements</a:t>
            </a:r>
            <a:r>
              <a:rPr lang="da-DK" sz="1800" kern="0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  <a:defRPr/>
            </a:pPr>
            <a:r>
              <a:rPr lang="da-DK" sz="1800" kern="0" dirty="0" smtClean="0">
                <a:solidFill>
                  <a:srgbClr val="FF0000"/>
                </a:solidFill>
              </a:rPr>
              <a:t>		</a:t>
            </a:r>
            <a:r>
              <a:rPr lang="da-DK" sz="1800" i="1" kern="0" dirty="0" err="1" smtClean="0">
                <a:solidFill>
                  <a:srgbClr val="FF0000"/>
                </a:solidFill>
              </a:rPr>
              <a:t>probe</a:t>
            </a:r>
            <a:r>
              <a:rPr lang="da-DK" sz="1800" kern="0" dirty="0" smtClean="0">
                <a:solidFill>
                  <a:srgbClr val="FF0000"/>
                </a:solidFill>
              </a:rPr>
              <a:t> </a:t>
            </a:r>
            <a:r>
              <a:rPr lang="da-DK" sz="1800" kern="0" dirty="0" err="1" smtClean="0">
                <a:solidFill>
                  <a:srgbClr val="FF0000"/>
                </a:solidFill>
              </a:rPr>
              <a:t>outcome</a:t>
            </a:r>
            <a:r>
              <a:rPr lang="da-DK" sz="1800" kern="0" dirty="0" smtClean="0">
                <a:solidFill>
                  <a:srgbClr val="FF0000"/>
                </a:solidFill>
              </a:rPr>
              <a:t> </a:t>
            </a:r>
            <a:r>
              <a:rPr lang="da-DK" sz="1800" i="1" kern="0" dirty="0" smtClean="0">
                <a:solidFill>
                  <a:srgbClr val="FF0000"/>
                </a:solidFill>
              </a:rPr>
              <a:t>m </a:t>
            </a:r>
            <a:r>
              <a:rPr lang="da-DK" sz="1800" i="1" kern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da-DK" sz="1800" i="1" kern="0" dirty="0" smtClean="0">
                <a:solidFill>
                  <a:srgbClr val="FF0000"/>
                </a:solidFill>
              </a:rPr>
              <a:t> </a:t>
            </a:r>
            <a:r>
              <a:rPr lang="el-GR" sz="1800" i="1" kern="0" dirty="0" smtClean="0">
                <a:solidFill>
                  <a:srgbClr val="FF0000"/>
                </a:solidFill>
              </a:rPr>
              <a:t>Ω</a:t>
            </a:r>
            <a:r>
              <a:rPr lang="da-DK" sz="1800" i="1" kern="0" baseline="-25000" dirty="0" smtClean="0">
                <a:solidFill>
                  <a:srgbClr val="FF0000"/>
                </a:solidFill>
              </a:rPr>
              <a:t>m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 	</a:t>
            </a:r>
          </a:p>
          <a:p>
            <a:pPr>
              <a:buFontTx/>
              <a:buNone/>
              <a:defRPr/>
            </a:pP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		|</a:t>
            </a:r>
            <a:r>
              <a:rPr lang="el-GR" sz="1800" i="1" kern="0" dirty="0" smtClean="0">
                <a:solidFill>
                  <a:srgbClr val="FF0000"/>
                </a:solidFill>
                <a:cs typeface="Arial" charset="0"/>
              </a:rPr>
              <a:t>ψ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&gt; 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l-GR" sz="1800" i="1" kern="0" dirty="0" smtClean="0">
                <a:solidFill>
                  <a:srgbClr val="FF0000"/>
                </a:solidFill>
              </a:rPr>
              <a:t>Ω</a:t>
            </a:r>
            <a:r>
              <a:rPr lang="da-DK" sz="1800" i="1" kern="0" baseline="-25000" dirty="0" smtClean="0">
                <a:solidFill>
                  <a:srgbClr val="FF0000"/>
                </a:solidFill>
              </a:rPr>
              <a:t>m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|</a:t>
            </a:r>
            <a:r>
              <a:rPr lang="el-GR" sz="1800" i="1" kern="0" dirty="0" smtClean="0">
                <a:solidFill>
                  <a:srgbClr val="FF0000"/>
                </a:solidFill>
                <a:cs typeface="Arial" charset="0"/>
              </a:rPr>
              <a:t>ψ</a:t>
            </a: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&gt; </a:t>
            </a:r>
          </a:p>
          <a:p>
            <a:pPr>
              <a:buFontTx/>
              <a:buNone/>
              <a:defRPr/>
            </a:pPr>
            <a:r>
              <a:rPr lang="da-DK" sz="1800" i="1" kern="0" dirty="0" smtClean="0">
                <a:solidFill>
                  <a:srgbClr val="FF0000"/>
                </a:solidFill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H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988" y="3160713"/>
            <a:ext cx="2519362" cy="219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AutoShape 10"/>
          <p:cNvSpPr>
            <a:spLocks noChangeArrowheads="1"/>
          </p:cNvSpPr>
          <p:nvPr/>
        </p:nvSpPr>
        <p:spPr bwMode="auto">
          <a:xfrm>
            <a:off x="5187950" y="2043113"/>
            <a:ext cx="3744913" cy="935037"/>
          </a:xfrm>
          <a:prstGeom prst="wedgeRoundRectCallout">
            <a:avLst>
              <a:gd name="adj1" fmla="val 10278"/>
              <a:gd name="adj2" fmla="val 116810"/>
              <a:gd name="adj3" fmla="val 16667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a-DK" altLang="da-DK"/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5008563" y="2195513"/>
            <a:ext cx="392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a-DK" sz="1800" dirty="0">
                <a:latin typeface="+mj-lt"/>
                <a:cs typeface="Times New Roman" pitchFamily="18" charset="0"/>
              </a:rPr>
              <a:t>	”</a:t>
            </a:r>
            <a:r>
              <a:rPr lang="da-DK" sz="1800" i="1" kern="0" dirty="0">
                <a:latin typeface="+mj-lt"/>
                <a:cs typeface="Arial" charset="0"/>
              </a:rPr>
              <a:t>|</a:t>
            </a:r>
            <a:r>
              <a:rPr lang="el-GR" sz="1800" i="1" kern="0" dirty="0">
                <a:latin typeface="+mj-lt"/>
                <a:cs typeface="Arial" charset="0"/>
              </a:rPr>
              <a:t>ψ</a:t>
            </a:r>
            <a:r>
              <a:rPr lang="da-DK" sz="1800" i="1" kern="0" dirty="0">
                <a:latin typeface="+mj-lt"/>
                <a:cs typeface="Arial" charset="0"/>
              </a:rPr>
              <a:t>&gt; </a:t>
            </a:r>
            <a:r>
              <a:rPr lang="da-DK" sz="1800" i="1" kern="0" dirty="0">
                <a:latin typeface="+mj-lt"/>
                <a:cs typeface="Arial" charset="0"/>
                <a:sym typeface="Wingdings" pitchFamily="2" charset="2"/>
              </a:rPr>
              <a:t> </a:t>
            </a:r>
            <a:r>
              <a:rPr lang="el-GR" sz="1800" i="1" kern="0" dirty="0">
                <a:latin typeface="+mj-lt"/>
                <a:cs typeface="+mn-cs"/>
              </a:rPr>
              <a:t>Ω</a:t>
            </a:r>
            <a:r>
              <a:rPr lang="da-DK" sz="1800" i="1" kern="0" baseline="-25000" dirty="0">
                <a:latin typeface="+mj-lt"/>
                <a:cs typeface="+mn-cs"/>
              </a:rPr>
              <a:t>m</a:t>
            </a:r>
            <a:r>
              <a:rPr lang="da-DK" sz="1800" i="1" kern="0" dirty="0">
                <a:latin typeface="+mj-lt"/>
                <a:cs typeface="Arial" charset="0"/>
                <a:sym typeface="Wingdings" pitchFamily="2" charset="2"/>
              </a:rPr>
              <a:t> |</a:t>
            </a:r>
            <a:r>
              <a:rPr lang="el-GR" sz="1800" i="1" kern="0" dirty="0">
                <a:latin typeface="+mj-lt"/>
                <a:cs typeface="Arial" charset="0"/>
              </a:rPr>
              <a:t>ψ</a:t>
            </a:r>
            <a:r>
              <a:rPr lang="da-DK" sz="1800" i="1" kern="0" dirty="0">
                <a:latin typeface="+mj-lt"/>
                <a:cs typeface="Arial" charset="0"/>
              </a:rPr>
              <a:t>&gt;  </a:t>
            </a:r>
            <a:r>
              <a:rPr lang="da-DK" sz="1800" kern="0" dirty="0" err="1">
                <a:latin typeface="+mj-lt"/>
                <a:cs typeface="Arial" charset="0"/>
              </a:rPr>
              <a:t>implies</a:t>
            </a:r>
            <a:r>
              <a:rPr lang="da-DK" sz="1800" kern="0" dirty="0">
                <a:latin typeface="+mj-lt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a-DK" sz="1800" dirty="0">
                <a:latin typeface="+mj-lt"/>
                <a:cs typeface="Times New Roman" pitchFamily="18" charset="0"/>
              </a:rPr>
              <a:t>	</a:t>
            </a:r>
            <a:r>
              <a:rPr lang="da-DK" sz="1800" dirty="0" err="1">
                <a:latin typeface="+mj-lt"/>
                <a:cs typeface="Times New Roman" pitchFamily="18" charset="0"/>
              </a:rPr>
              <a:t>spooky</a:t>
            </a:r>
            <a:r>
              <a:rPr lang="da-DK" sz="1800" dirty="0">
                <a:latin typeface="+mj-lt"/>
                <a:cs typeface="Times New Roman" pitchFamily="18" charset="0"/>
              </a:rPr>
              <a:t> action at a distance”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064250" y="179388"/>
            <a:ext cx="527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4681538" y="1189038"/>
            <a:ext cx="4248150" cy="25923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a-DK" altLang="da-DK"/>
          </a:p>
        </p:txBody>
      </p:sp>
      <p:sp>
        <p:nvSpPr>
          <p:cNvPr id="2" name="TextBox 1"/>
          <p:cNvSpPr txBox="1"/>
          <p:nvPr/>
        </p:nvSpPr>
        <p:spPr>
          <a:xfrm>
            <a:off x="250825" y="1412875"/>
            <a:ext cx="4564063" cy="1373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600" dirty="0">
                <a:solidFill>
                  <a:srgbClr val="000000"/>
                </a:solidFill>
                <a:latin typeface="+mn-lt"/>
                <a:cs typeface="+mn-cs"/>
              </a:rPr>
              <a:t>”</a:t>
            </a:r>
            <a:r>
              <a:rPr lang="da-DK" sz="1600" b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Can Quantum-</a:t>
            </a:r>
            <a:r>
              <a:rPr lang="da-DK" sz="1600" b="1" dirty="0" err="1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Mechanical</a:t>
            </a:r>
            <a:r>
              <a:rPr lang="da-DK" sz="1600" b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 </a:t>
            </a:r>
            <a:r>
              <a:rPr lang="da-DK" sz="1600" b="1" dirty="0" err="1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Description</a:t>
            </a:r>
            <a:r>
              <a:rPr lang="da-DK" sz="1600" b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 of </a:t>
            </a:r>
          </a:p>
          <a:p>
            <a:pPr>
              <a:defRPr/>
            </a:pPr>
            <a:r>
              <a:rPr lang="da-DK" sz="1600" b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  </a:t>
            </a:r>
            <a:r>
              <a:rPr lang="da-DK" sz="1600" b="1" dirty="0" err="1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Physical</a:t>
            </a:r>
            <a:r>
              <a:rPr lang="da-DK" sz="1600" b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 Reality </a:t>
            </a:r>
            <a:r>
              <a:rPr lang="da-DK" sz="1600" b="1" dirty="0" err="1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be</a:t>
            </a:r>
            <a:r>
              <a:rPr lang="da-DK" sz="1600" b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 </a:t>
            </a:r>
            <a:r>
              <a:rPr lang="da-DK" sz="1600" b="1" dirty="0" err="1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Considered</a:t>
            </a:r>
            <a:r>
              <a:rPr lang="da-DK" sz="1600" b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 Complete?</a:t>
            </a:r>
            <a:r>
              <a:rPr lang="da-DK" sz="1600" b="1" dirty="0">
                <a:solidFill>
                  <a:srgbClr val="009900"/>
                </a:solidFill>
                <a:latin typeface="+mn-lt"/>
                <a:cs typeface="+mn-cs"/>
              </a:rPr>
              <a:t>”</a:t>
            </a:r>
            <a:r>
              <a:rPr lang="da-DK" sz="1600" dirty="0">
                <a:solidFill>
                  <a:srgbClr val="000000"/>
                </a:solidFill>
                <a:latin typeface="+mn-lt"/>
                <a:cs typeface="+mn-cs"/>
              </a:rPr>
              <a:t/>
            </a:r>
            <a:br>
              <a:rPr lang="da-DK" sz="1600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da-DK" sz="1600" dirty="0">
                <a:solidFill>
                  <a:srgbClr val="000000"/>
                </a:solidFill>
                <a:latin typeface="+mn-lt"/>
                <a:cs typeface="+mn-cs"/>
              </a:rPr>
              <a:t>                    A. </a:t>
            </a:r>
            <a:r>
              <a:rPr lang="da-DK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Einstein, B </a:t>
            </a:r>
            <a:r>
              <a:rPr lang="da-DK" sz="16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Podolsky</a:t>
            </a:r>
            <a:r>
              <a:rPr lang="da-DK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N Rosen,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Phys. Rev. 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47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777-780 (1935)</a:t>
            </a:r>
            <a:r>
              <a:rPr lang="da-DK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da-DK" sz="1600" dirty="0"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07950" y="4364038"/>
            <a:ext cx="5329238" cy="1436687"/>
          </a:xfrm>
          <a:prstGeom prst="wedgeRoundRectCallout">
            <a:avLst>
              <a:gd name="adj1" fmla="val 66829"/>
              <a:gd name="adj2" fmla="val -79097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a-DK" altLang="da-DK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0825" y="3290888"/>
            <a:ext cx="5184775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1800" dirty="0">
                <a:cs typeface="Times New Roman" pitchFamily="18" charset="0"/>
              </a:rPr>
              <a:t>”</a:t>
            </a:r>
            <a:r>
              <a:rPr lang="da-DK" sz="1800" b="1" dirty="0">
                <a:solidFill>
                  <a:srgbClr val="009900"/>
                </a:solidFill>
                <a:cs typeface="Times New Roman" pitchFamily="18" charset="0"/>
                <a:hlinkClick r:id="rId3"/>
              </a:rPr>
              <a:t>Can Quantum-</a:t>
            </a:r>
            <a:r>
              <a:rPr lang="da-DK" sz="1800" b="1" dirty="0" err="1">
                <a:solidFill>
                  <a:srgbClr val="009900"/>
                </a:solidFill>
                <a:cs typeface="Times New Roman" pitchFamily="18" charset="0"/>
                <a:hlinkClick r:id="rId3"/>
              </a:rPr>
              <a:t>Mechanical</a:t>
            </a:r>
            <a:r>
              <a:rPr lang="da-DK" sz="1800" b="1" dirty="0">
                <a:solidFill>
                  <a:srgbClr val="009900"/>
                </a:solidFill>
                <a:cs typeface="Times New Roman" pitchFamily="18" charset="0"/>
                <a:hlinkClick r:id="rId3"/>
              </a:rPr>
              <a:t> </a:t>
            </a:r>
            <a:r>
              <a:rPr lang="da-DK" sz="1800" b="1" dirty="0" err="1">
                <a:solidFill>
                  <a:srgbClr val="009900"/>
                </a:solidFill>
                <a:cs typeface="Times New Roman" pitchFamily="18" charset="0"/>
                <a:hlinkClick r:id="rId3"/>
              </a:rPr>
              <a:t>Description</a:t>
            </a:r>
            <a:r>
              <a:rPr lang="da-DK" sz="1800" b="1" dirty="0">
                <a:solidFill>
                  <a:srgbClr val="009900"/>
                </a:solidFill>
                <a:cs typeface="Times New Roman" pitchFamily="18" charset="0"/>
                <a:hlinkClick r:id="rId3"/>
              </a:rPr>
              <a:t> of       </a:t>
            </a:r>
            <a:r>
              <a:rPr lang="da-DK" sz="1800" b="1" dirty="0" err="1">
                <a:solidFill>
                  <a:srgbClr val="009900"/>
                </a:solidFill>
                <a:cs typeface="Times New Roman" pitchFamily="18" charset="0"/>
                <a:hlinkClick r:id="rId3"/>
              </a:rPr>
              <a:t>Physical</a:t>
            </a:r>
            <a:r>
              <a:rPr lang="da-DK" sz="1800" b="1" dirty="0">
                <a:solidFill>
                  <a:srgbClr val="009900"/>
                </a:solidFill>
                <a:cs typeface="Times New Roman" pitchFamily="18" charset="0"/>
                <a:hlinkClick r:id="rId3"/>
              </a:rPr>
              <a:t> Reality </a:t>
            </a:r>
            <a:r>
              <a:rPr lang="da-DK" sz="1800" b="1" dirty="0" err="1">
                <a:solidFill>
                  <a:srgbClr val="009900"/>
                </a:solidFill>
                <a:cs typeface="Times New Roman" pitchFamily="18" charset="0"/>
                <a:hlinkClick r:id="rId3"/>
              </a:rPr>
              <a:t>be</a:t>
            </a:r>
            <a:r>
              <a:rPr lang="da-DK" sz="1800" b="1" dirty="0">
                <a:solidFill>
                  <a:srgbClr val="009900"/>
                </a:solidFill>
                <a:cs typeface="Times New Roman" pitchFamily="18" charset="0"/>
                <a:hlinkClick r:id="rId3"/>
              </a:rPr>
              <a:t> </a:t>
            </a:r>
            <a:r>
              <a:rPr lang="da-DK" sz="1800" b="1" dirty="0" err="1">
                <a:solidFill>
                  <a:srgbClr val="009900"/>
                </a:solidFill>
                <a:cs typeface="Times New Roman" pitchFamily="18" charset="0"/>
                <a:hlinkClick r:id="rId3"/>
              </a:rPr>
              <a:t>Considered</a:t>
            </a:r>
            <a:r>
              <a:rPr lang="da-DK" sz="1800" b="1" dirty="0">
                <a:solidFill>
                  <a:srgbClr val="009900"/>
                </a:solidFill>
                <a:cs typeface="Times New Roman" pitchFamily="18" charset="0"/>
                <a:hlinkClick r:id="rId3"/>
              </a:rPr>
              <a:t> Complete?</a:t>
            </a:r>
            <a:r>
              <a:rPr lang="da-DK" sz="1800" b="1" dirty="0">
                <a:solidFill>
                  <a:srgbClr val="009900"/>
                </a:solidFill>
                <a:cs typeface="Times New Roman" pitchFamily="18" charset="0"/>
              </a:rPr>
              <a:t>”</a:t>
            </a:r>
            <a:r>
              <a:rPr lang="da-DK" sz="1800" dirty="0">
                <a:cs typeface="Times New Roman" pitchFamily="18" charset="0"/>
              </a:rPr>
              <a:t/>
            </a:r>
            <a:br>
              <a:rPr lang="da-DK" sz="1800" dirty="0">
                <a:cs typeface="Times New Roman" pitchFamily="18" charset="0"/>
              </a:rPr>
            </a:br>
            <a:r>
              <a:rPr lang="da-DK" sz="1800" dirty="0">
                <a:cs typeface="Times New Roman" pitchFamily="18" charset="0"/>
              </a:rPr>
              <a:t>           N. Bohr, </a:t>
            </a:r>
            <a:r>
              <a:rPr lang="da-DK" sz="1800" dirty="0" err="1">
                <a:cs typeface="Times New Roman" pitchFamily="18" charset="0"/>
              </a:rPr>
              <a:t>Phys</a:t>
            </a:r>
            <a:r>
              <a:rPr lang="da-DK" sz="1800" dirty="0">
                <a:cs typeface="Times New Roman" pitchFamily="18" charset="0"/>
              </a:rPr>
              <a:t>. Rev. </a:t>
            </a:r>
            <a:r>
              <a:rPr lang="da-DK" sz="1800" b="1" dirty="0">
                <a:cs typeface="Times New Roman" pitchFamily="18" charset="0"/>
              </a:rPr>
              <a:t>48</a:t>
            </a:r>
            <a:r>
              <a:rPr lang="da-DK" sz="1800" dirty="0">
                <a:cs typeface="Times New Roman" pitchFamily="18" charset="0"/>
              </a:rPr>
              <a:t>, 696-702 (1935)</a:t>
            </a:r>
          </a:p>
          <a:p>
            <a:pPr>
              <a:defRPr/>
            </a:pPr>
            <a:endParaRPr lang="da-DK" sz="1800" dirty="0">
              <a:cs typeface="Times New Roman" pitchFamily="18" charset="0"/>
            </a:endParaRPr>
          </a:p>
          <a:p>
            <a:pPr>
              <a:defRPr/>
            </a:pPr>
            <a:r>
              <a:rPr lang="da-DK" sz="1800" dirty="0">
                <a:latin typeface="+mn-lt"/>
                <a:cs typeface="Times New Roman" pitchFamily="18" charset="0"/>
              </a:rPr>
              <a:t>” …not a </a:t>
            </a:r>
            <a:r>
              <a:rPr lang="da-DK" sz="1800" dirty="0" err="1">
                <a:latin typeface="+mn-lt"/>
                <a:cs typeface="Times New Roman" pitchFamily="18" charset="0"/>
              </a:rPr>
              <a:t>mechanical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influence</a:t>
            </a:r>
            <a:r>
              <a:rPr lang="da-DK" sz="1800" dirty="0">
                <a:latin typeface="+mn-lt"/>
                <a:cs typeface="Times New Roman" pitchFamily="18" charset="0"/>
              </a:rPr>
              <a:t> …</a:t>
            </a:r>
          </a:p>
          <a:p>
            <a:pPr>
              <a:defRPr/>
            </a:pPr>
            <a:r>
              <a:rPr lang="da-DK" sz="1800" dirty="0">
                <a:latin typeface="+mn-lt"/>
                <a:cs typeface="Times New Roman" pitchFamily="18" charset="0"/>
              </a:rPr>
              <a:t>… an </a:t>
            </a:r>
            <a:r>
              <a:rPr lang="da-DK" sz="1800" dirty="0" err="1">
                <a:latin typeface="+mn-lt"/>
                <a:cs typeface="Times New Roman" pitchFamily="18" charset="0"/>
              </a:rPr>
              <a:t>influence</a:t>
            </a:r>
            <a:r>
              <a:rPr lang="da-DK" sz="1800" dirty="0">
                <a:latin typeface="+mn-lt"/>
                <a:cs typeface="Times New Roman" pitchFamily="18" charset="0"/>
              </a:rPr>
              <a:t> on the </a:t>
            </a:r>
            <a:r>
              <a:rPr lang="da-DK" sz="1800" dirty="0" err="1">
                <a:latin typeface="+mn-lt"/>
                <a:cs typeface="Times New Roman" pitchFamily="18" charset="0"/>
              </a:rPr>
              <a:t>very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conditions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which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define</a:t>
            </a:r>
            <a:r>
              <a:rPr lang="da-DK" sz="1800" dirty="0">
                <a:latin typeface="+mn-lt"/>
                <a:cs typeface="Times New Roman" pitchFamily="18" charset="0"/>
              </a:rPr>
              <a:t> the </a:t>
            </a:r>
            <a:r>
              <a:rPr lang="da-DK" sz="1800" dirty="0" err="1">
                <a:latin typeface="+mn-lt"/>
                <a:cs typeface="Times New Roman" pitchFamily="18" charset="0"/>
              </a:rPr>
              <a:t>possible</a:t>
            </a:r>
            <a:r>
              <a:rPr lang="da-DK" sz="1800" dirty="0">
                <a:latin typeface="+mn-lt"/>
                <a:cs typeface="Times New Roman" pitchFamily="18" charset="0"/>
              </a:rPr>
              <a:t>  types of </a:t>
            </a:r>
            <a:r>
              <a:rPr lang="da-DK" sz="1800" dirty="0" err="1">
                <a:latin typeface="+mn-lt"/>
                <a:cs typeface="Times New Roman" pitchFamily="18" charset="0"/>
              </a:rPr>
              <a:t>predictions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regarding</a:t>
            </a:r>
            <a:r>
              <a:rPr lang="da-DK" sz="1800" dirty="0">
                <a:latin typeface="+mn-lt"/>
                <a:cs typeface="Times New Roman" pitchFamily="18" charset="0"/>
              </a:rPr>
              <a:t> the future </a:t>
            </a:r>
            <a:r>
              <a:rPr lang="da-DK" sz="1800" dirty="0" err="1">
                <a:latin typeface="+mn-lt"/>
                <a:cs typeface="Times New Roman" pitchFamily="18" charset="0"/>
              </a:rPr>
              <a:t>behavior</a:t>
            </a:r>
            <a:r>
              <a:rPr lang="da-DK" sz="1800" dirty="0">
                <a:latin typeface="+mn-lt"/>
                <a:cs typeface="Times New Roman" pitchFamily="18" charset="0"/>
              </a:rPr>
              <a:t> of the system.”</a:t>
            </a:r>
          </a:p>
          <a:p>
            <a:pPr>
              <a:defRPr/>
            </a:pPr>
            <a:endParaRPr lang="da-DK" sz="1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H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75" b="50000"/>
          <a:stretch>
            <a:fillRect/>
          </a:stretch>
        </p:blipFill>
        <p:spPr>
          <a:xfrm>
            <a:off x="611188" y="1279525"/>
            <a:ext cx="904875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AutoShape 11"/>
          <p:cNvSpPr>
            <a:spLocks noChangeArrowheads="1"/>
          </p:cNvSpPr>
          <p:nvPr/>
        </p:nvSpPr>
        <p:spPr bwMode="auto">
          <a:xfrm>
            <a:off x="2051050" y="1196975"/>
            <a:ext cx="4752975" cy="1163638"/>
          </a:xfrm>
          <a:prstGeom prst="wedgeRoundRectCallout">
            <a:avLst>
              <a:gd name="adj1" fmla="val -57889"/>
              <a:gd name="adj2" fmla="val -14981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051050" y="1196975"/>
            <a:ext cx="50038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cs typeface="Times New Roman" panose="02020603050405020304" pitchFamily="18" charset="0"/>
              </a:rPr>
              <a:t>” … the very conditions which define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cs typeface="Times New Roman" panose="02020603050405020304" pitchFamily="18" charset="0"/>
              </a:rPr>
              <a:t> the possible  types of predictions regarding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cs typeface="Times New Roman" panose="02020603050405020304" pitchFamily="18" charset="0"/>
              </a:rPr>
              <a:t>the future behavior of the system.”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73" name="Tekstboks 1"/>
          <p:cNvSpPr txBox="1">
            <a:spLocks noChangeArrowheads="1"/>
          </p:cNvSpPr>
          <p:nvPr/>
        </p:nvSpPr>
        <p:spPr bwMode="auto">
          <a:xfrm>
            <a:off x="468313" y="549275"/>
            <a:ext cx="478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>
                <a:solidFill>
                  <a:srgbClr val="000000"/>
                </a:solidFill>
              </a:rPr>
              <a:t>An influence on </a:t>
            </a:r>
            <a:r>
              <a:rPr lang="el-GR" altLang="da-DK" sz="2000" i="1">
                <a:solidFill>
                  <a:srgbClr val="000000"/>
                </a:solidFill>
              </a:rPr>
              <a:t>ψ</a:t>
            </a:r>
            <a:r>
              <a:rPr lang="da-DK" altLang="da-DK" sz="2000">
                <a:solidFill>
                  <a:srgbClr val="000000"/>
                </a:solidFill>
              </a:rPr>
              <a:t> or </a:t>
            </a:r>
            <a:r>
              <a:rPr lang="el-GR" altLang="da-DK" sz="2000" i="1">
                <a:solidFill>
                  <a:srgbClr val="000000"/>
                </a:solidFill>
              </a:rPr>
              <a:t>ρ</a:t>
            </a:r>
            <a:r>
              <a:rPr lang="da-DK" altLang="da-DK" sz="2000">
                <a:solidFill>
                  <a:srgbClr val="000000"/>
                </a:solidFill>
              </a:rPr>
              <a:t> is an influence on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127375" y="4340225"/>
            <a:ext cx="5981700" cy="2544763"/>
            <a:chOff x="3055243" y="4269473"/>
            <a:chExt cx="5981253" cy="2543903"/>
          </a:xfrm>
        </p:grpSpPr>
        <p:pic>
          <p:nvPicPr>
            <p:cNvPr id="7177" name="Picture 2" descr="Head and shoulders sketch portrait of a young man in his twenties, which emphasizes the face, full hair, open eyes forward, with a hint of a smile. His attire is formal, with a necktie and lapel.">
              <a:hlinkClick r:id="rId3" tooltip="Head and shoulders sketch portrait of a young man in his twenties, which emphasizes the face, full hair, open eyes forward, with a hint of a smile. His attire is formal, with a necktie and lapel.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7" b="24553"/>
            <a:stretch>
              <a:fillRect/>
            </a:stretch>
          </p:blipFill>
          <p:spPr bwMode="auto">
            <a:xfrm>
              <a:off x="7351018" y="4269473"/>
              <a:ext cx="1541462" cy="183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AutoShape 11"/>
            <p:cNvSpPr>
              <a:spLocks noChangeArrowheads="1"/>
            </p:cNvSpPr>
            <p:nvPr/>
          </p:nvSpPr>
          <p:spPr bwMode="auto">
            <a:xfrm>
              <a:off x="3055243" y="5440065"/>
              <a:ext cx="3543300" cy="1157287"/>
            </a:xfrm>
            <a:prstGeom prst="wedgeRoundRectCallout">
              <a:avLst>
                <a:gd name="adj1" fmla="val 79894"/>
                <a:gd name="adj2" fmla="val -46741"/>
                <a:gd name="adj3" fmla="val 16667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a-DK" altLang="da-DK"/>
            </a:p>
          </p:txBody>
        </p:sp>
        <p:sp>
          <p:nvSpPr>
            <p:cNvPr id="7179" name="Rektangel 2"/>
            <p:cNvSpPr>
              <a:spLocks noChangeArrowheads="1"/>
            </p:cNvSpPr>
            <p:nvPr/>
          </p:nvSpPr>
          <p:spPr bwMode="auto">
            <a:xfrm>
              <a:off x="3140968" y="5495627"/>
              <a:ext cx="421005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da-DK" sz="2000"/>
                <a:t>“Life can only be understood backwards; but it must be </a:t>
              </a:r>
            </a:p>
            <a:p>
              <a:pPr eaLnBrk="1" hangingPunct="1">
                <a:buFontTx/>
                <a:buNone/>
              </a:pPr>
              <a:r>
                <a:rPr lang="en-US" altLang="da-DK" sz="2000"/>
                <a:t>lived forwards." </a:t>
              </a:r>
              <a:endParaRPr lang="da-DK" altLang="da-DK" sz="2000"/>
            </a:p>
          </p:txBody>
        </p:sp>
        <p:sp>
          <p:nvSpPr>
            <p:cNvPr id="7180" name="Tekstboks 3"/>
            <p:cNvSpPr txBox="1">
              <a:spLocks noChangeArrowheads="1"/>
            </p:cNvSpPr>
            <p:nvPr/>
          </p:nvSpPr>
          <p:spPr bwMode="auto">
            <a:xfrm>
              <a:off x="6915596" y="6111701"/>
              <a:ext cx="21209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sz="1800"/>
                <a:t>Søren Kierkegaard</a:t>
              </a:r>
            </a:p>
            <a:p>
              <a:pPr eaLnBrk="1" hangingPunct="1">
                <a:buFontTx/>
                <a:buNone/>
              </a:pPr>
              <a:r>
                <a:rPr lang="da-DK" altLang="da-DK" sz="1800"/>
                <a:t>1813-1855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6154"/>
          <a:stretch>
            <a:fillRect/>
          </a:stretch>
        </p:blipFill>
        <p:spPr bwMode="auto">
          <a:xfrm>
            <a:off x="655638" y="3573463"/>
            <a:ext cx="58007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65138" y="2636838"/>
            <a:ext cx="6554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Do I, at time </a:t>
            </a:r>
            <a:r>
              <a:rPr lang="da-DK" altLang="da-DK" sz="2000" i="1"/>
              <a:t>T</a:t>
            </a:r>
            <a:r>
              <a:rPr lang="da-DK" altLang="da-DK" sz="2000"/>
              <a:t>, know more about the </a:t>
            </a:r>
            <a:r>
              <a:rPr lang="da-DK" altLang="da-DK" sz="2000" i="1"/>
              <a:t>past state </a:t>
            </a:r>
            <a:r>
              <a:rPr lang="da-DK" altLang="da-DK" sz="2000"/>
              <a:t>at time </a:t>
            </a:r>
            <a:r>
              <a:rPr lang="da-DK" altLang="da-DK" sz="2000" i="1"/>
              <a:t>t</a:t>
            </a:r>
            <a:r>
              <a:rPr lang="da-DK" altLang="da-DK" sz="2000"/>
              <a:t>,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than I already did at that time </a:t>
            </a:r>
            <a:r>
              <a:rPr lang="da-DK" altLang="da-DK" sz="2000" i="1"/>
              <a:t>t </a:t>
            </a:r>
            <a:r>
              <a:rPr lang="da-DK" altLang="da-DK" sz="2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2113" y="1268413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2400" smtClean="0"/>
              <a:t>By the (past) quantum state, I will refer to … </a:t>
            </a:r>
          </a:p>
        </p:txBody>
      </p:sp>
      <p:pic>
        <p:nvPicPr>
          <p:cNvPr id="8195" name="Picture 2" descr="BOH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75" b="50000"/>
          <a:stretch>
            <a:fillRect/>
          </a:stretch>
        </p:blipFill>
        <p:spPr>
          <a:xfrm>
            <a:off x="1547813" y="2619375"/>
            <a:ext cx="904875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AutoShape 11"/>
          <p:cNvSpPr>
            <a:spLocks noChangeArrowheads="1"/>
          </p:cNvSpPr>
          <p:nvPr/>
        </p:nvSpPr>
        <p:spPr bwMode="auto">
          <a:xfrm>
            <a:off x="2987675" y="2536825"/>
            <a:ext cx="4752975" cy="1163638"/>
          </a:xfrm>
          <a:prstGeom prst="wedgeRoundRectCallout">
            <a:avLst>
              <a:gd name="adj1" fmla="val -57889"/>
              <a:gd name="adj2" fmla="val -14981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a-DK" altLang="da-DK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87675" y="2536825"/>
            <a:ext cx="50038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a-DK" sz="1800" dirty="0">
                <a:latin typeface="+mn-lt"/>
                <a:cs typeface="Times New Roman" pitchFamily="18" charset="0"/>
              </a:rPr>
              <a:t>” … the </a:t>
            </a:r>
            <a:r>
              <a:rPr lang="da-DK" sz="1800" dirty="0" err="1">
                <a:latin typeface="+mn-lt"/>
                <a:cs typeface="Times New Roman" pitchFamily="18" charset="0"/>
              </a:rPr>
              <a:t>very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conditions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which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define</a:t>
            </a:r>
            <a:endParaRPr lang="da-DK" sz="1800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da-DK" sz="1800" dirty="0">
                <a:latin typeface="+mn-lt"/>
                <a:cs typeface="Times New Roman" pitchFamily="18" charset="0"/>
              </a:rPr>
              <a:t> the </a:t>
            </a:r>
            <a:r>
              <a:rPr lang="da-DK" sz="1800" dirty="0" err="1">
                <a:latin typeface="+mn-lt"/>
                <a:cs typeface="Times New Roman" pitchFamily="18" charset="0"/>
              </a:rPr>
              <a:t>possible</a:t>
            </a:r>
            <a:r>
              <a:rPr lang="da-DK" sz="1800" dirty="0">
                <a:latin typeface="+mn-lt"/>
                <a:cs typeface="Times New Roman" pitchFamily="18" charset="0"/>
              </a:rPr>
              <a:t>  types of </a:t>
            </a:r>
            <a:r>
              <a:rPr lang="da-DK" sz="1800" dirty="0" err="1">
                <a:latin typeface="+mn-lt"/>
                <a:cs typeface="Times New Roman" pitchFamily="18" charset="0"/>
              </a:rPr>
              <a:t>predictions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  <a:r>
              <a:rPr lang="da-DK" sz="1800" dirty="0" err="1">
                <a:latin typeface="+mn-lt"/>
                <a:cs typeface="Times New Roman" pitchFamily="18" charset="0"/>
              </a:rPr>
              <a:t>regarding</a:t>
            </a:r>
            <a:r>
              <a:rPr lang="da-DK" sz="1800" dirty="0">
                <a:latin typeface="+mn-lt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da-DK" sz="1800" dirty="0">
                <a:latin typeface="+mn-lt"/>
                <a:cs typeface="Times New Roman" pitchFamily="18" charset="0"/>
              </a:rPr>
              <a:t>the future </a:t>
            </a:r>
            <a:r>
              <a:rPr lang="da-DK" sz="1800" dirty="0" err="1">
                <a:latin typeface="+mn-lt"/>
                <a:cs typeface="Times New Roman" pitchFamily="18" charset="0"/>
              </a:rPr>
              <a:t>behavior</a:t>
            </a:r>
            <a:r>
              <a:rPr lang="da-DK" sz="1800" dirty="0">
                <a:latin typeface="+mn-lt"/>
                <a:cs typeface="Times New Roman" pitchFamily="18" charset="0"/>
              </a:rPr>
              <a:t> of the system.”</a:t>
            </a:r>
          </a:p>
          <a:p>
            <a:pPr>
              <a:defRPr/>
            </a:pPr>
            <a:endParaRPr lang="da-DK" sz="1600" dirty="0">
              <a:latin typeface="+mn-lt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981075" y="4800600"/>
            <a:ext cx="67373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How are these ”conditions” determined and represented ?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How do we verify predictions about the past ?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For what purposes may past knowledge be applied ?</a:t>
            </a:r>
          </a:p>
        </p:txBody>
      </p:sp>
      <p:cxnSp>
        <p:nvCxnSpPr>
          <p:cNvPr id="4" name="Lige forbindelse 3"/>
          <p:cNvCxnSpPr/>
          <p:nvPr/>
        </p:nvCxnSpPr>
        <p:spPr bwMode="auto">
          <a:xfrm flipV="1">
            <a:off x="3492500" y="3255963"/>
            <a:ext cx="503238" cy="73025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54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/>
              <a:t>Do measurements cause ”spooky action in the past” ?</a:t>
            </a:r>
          </a:p>
        </p:txBody>
      </p:sp>
      <p:sp>
        <p:nvSpPr>
          <p:cNvPr id="8201" name="Tekstboks 1"/>
          <p:cNvSpPr txBox="1">
            <a:spLocks noChangeArrowheads="1"/>
          </p:cNvSpPr>
          <p:nvPr/>
        </p:nvSpPr>
        <p:spPr bwMode="auto">
          <a:xfrm>
            <a:off x="407988" y="4005263"/>
            <a:ext cx="819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400" i="1">
                <a:solidFill>
                  <a:srgbClr val="000000"/>
                </a:solidFill>
              </a:rPr>
              <a:t>”the state” </a:t>
            </a:r>
            <a:r>
              <a:rPr lang="en-US" altLang="da-DK" sz="2400" i="1">
                <a:solidFill>
                  <a:srgbClr val="000000"/>
                </a:solidFill>
              </a:rPr>
              <a:t> </a:t>
            </a:r>
            <a:r>
              <a:rPr lang="da-DK" altLang="da-DK" sz="2400" i="1">
                <a:solidFill>
                  <a:srgbClr val="000000"/>
                </a:solidFill>
              </a:rPr>
              <a:t>= our description of the state = our ”knowledge”</a:t>
            </a:r>
            <a:endParaRPr lang="da-DK" altLang="da-DK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da-DK" altLang="da-DK" sz="2400" smtClean="0"/>
              <a:t>Classical example: ”Where are my car keys ?”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1913" y="2205038"/>
            <a:ext cx="6088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/>
              <a:t>Having found the keys, at time </a:t>
            </a:r>
            <a:r>
              <a:rPr lang="da-DK" altLang="da-DK" sz="2000" i="1"/>
              <a:t>T</a:t>
            </a:r>
            <a:r>
              <a:rPr lang="da-DK" altLang="da-DK" sz="2000"/>
              <a:t>, 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I know precisely where they were at time </a:t>
            </a:r>
            <a:r>
              <a:rPr lang="da-DK" altLang="da-DK" sz="2000" i="1"/>
              <a:t>t</a:t>
            </a:r>
            <a:r>
              <a:rPr lang="da-DK" altLang="da-DK" sz="2000"/>
              <a:t> !</a:t>
            </a:r>
          </a:p>
          <a:p>
            <a:pPr eaLnBrk="1" hangingPunct="1">
              <a:buFontTx/>
              <a:buNone/>
            </a:pPr>
            <a:endParaRPr lang="da-DK" altLang="da-DK" sz="2000"/>
          </a:p>
          <a:p>
            <a:pPr eaLnBrk="1" hangingPunct="1">
              <a:buFontTx/>
              <a:buNone/>
            </a:pPr>
            <a:r>
              <a:rPr lang="da-DK" altLang="da-DK" sz="2000"/>
              <a:t>Non trivial prediction and verification: </a:t>
            </a:r>
          </a:p>
          <a:p>
            <a:pPr eaLnBrk="1" hangingPunct="1">
              <a:buFontTx/>
              <a:buNone/>
            </a:pPr>
            <a:r>
              <a:rPr lang="da-DK" altLang="da-DK" sz="2000"/>
              <a:t>where did my wife see our car keys at time </a:t>
            </a:r>
            <a:r>
              <a:rPr lang="da-DK" altLang="da-DK" sz="2000" i="1"/>
              <a:t>t</a:t>
            </a:r>
            <a:r>
              <a:rPr lang="da-DK" altLang="da-DK" sz="2000"/>
              <a:t> ?</a:t>
            </a:r>
          </a:p>
          <a:p>
            <a:pPr eaLnBrk="1" hangingPunct="1">
              <a:buFontTx/>
              <a:buNone/>
            </a:pPr>
            <a:endParaRPr lang="da-DK" altLang="da-DK" sz="2000"/>
          </a:p>
          <a:p>
            <a:pPr eaLnBrk="1" hangingPunct="1">
              <a:buFontTx/>
              <a:buNone/>
            </a:pPr>
            <a:r>
              <a:rPr lang="da-DK" altLang="da-DK" sz="2000"/>
              <a:t>Now, replace ”keys” by”cat” </a:t>
            </a:r>
            <a:r>
              <a:rPr lang="da-DK" altLang="da-DK" sz="2000">
                <a:sym typeface="Wingdings" panose="05000000000000000000" pitchFamily="2" charset="2"/>
              </a:rPr>
              <a:t> non-trivial dynamics !</a:t>
            </a:r>
            <a:endParaRPr lang="da-DK" altLang="da-DK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Molmer\FOREDRAG\2013\POLZIK\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869950" y="720725"/>
            <a:ext cx="73406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kstboks 4"/>
          <p:cNvSpPr txBox="1">
            <a:spLocks noChangeArrowheads="1"/>
          </p:cNvSpPr>
          <p:nvPr/>
        </p:nvSpPr>
        <p:spPr bwMode="auto">
          <a:xfrm>
            <a:off x="395288" y="3284538"/>
            <a:ext cx="337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da-DK" sz="2000" i="1"/>
              <a:t>Ill. Sidse Damgaard Hansen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2865438"/>
            <a:ext cx="4143375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32967</TotalTime>
  <Words>974</Words>
  <Application>Microsoft Office PowerPoint</Application>
  <PresentationFormat>On-screen Show (4:3)</PresentationFormat>
  <Paragraphs>188</Paragraphs>
  <Slides>25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AU Passata</vt:lpstr>
      <vt:lpstr>Wingdings</vt:lpstr>
      <vt:lpstr>Times New Roman</vt:lpstr>
      <vt:lpstr>Adobe Arabic</vt:lpstr>
      <vt:lpstr>Default Design</vt:lpstr>
      <vt:lpstr>Quantum Trajectories   - ”revisiting the past”  IICQI-14, Isfahan, 2014.</vt:lpstr>
      <vt:lpstr>Evolution of quantum systems</vt:lpstr>
      <vt:lpstr>Probed quantum systems: two examples</vt:lpstr>
      <vt:lpstr>Probed quantum systems: two examples</vt:lpstr>
      <vt:lpstr>PowerPoint Presentation</vt:lpstr>
      <vt:lpstr>PowerPoint Presentation</vt:lpstr>
      <vt:lpstr>By the (past) quantum state, I will refer to … </vt:lpstr>
      <vt:lpstr>Classical example: ”Where are my car keys ?”</vt:lpstr>
      <vt:lpstr>PowerPoint Presentation</vt:lpstr>
      <vt:lpstr>PowerPoint Presentation</vt:lpstr>
      <vt:lpstr>Past quantum state - definition</vt:lpstr>
      <vt:lpstr>Past quantum state - definition</vt:lpstr>
      <vt:lpstr>Past quantum state – heuristic derivation</vt:lpstr>
      <vt:lpstr>Past quantum state - consistent definition</vt:lpstr>
      <vt:lpstr>PowerPoint Presentation</vt:lpstr>
      <vt:lpstr>Analysis of photon counting  experiments (Bonn)</vt:lpstr>
      <vt:lpstr>Analysis of a simulated ENS experiment</vt:lpstr>
      <vt:lpstr>Analysis of a real ENS experiment</vt:lpstr>
      <vt:lpstr>New ENS experiment (arXiv:1409.0958)</vt:lpstr>
      <vt:lpstr>New ENS experiment (arXiv:1409.0958)</vt:lpstr>
      <vt:lpstr>Monitoring a superconducting qubit (D. Tan er al, arXiv:1409.0510)</vt:lpstr>
      <vt:lpstr>PowerPoint Presentation</vt:lpstr>
      <vt:lpstr>Summary</vt:lpstr>
      <vt:lpstr>What is a quantum state ? </vt:lpstr>
      <vt:lpstr>PowerPoint Presentation</vt:lpstr>
    </vt:vector>
  </TitlesOfParts>
  <Company>IFA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Atomer:  Fysikkens Rolling Stones</dc:title>
  <dc:creator>mifobi</dc:creator>
  <cp:lastModifiedBy>Mear</cp:lastModifiedBy>
  <cp:revision>487</cp:revision>
  <dcterms:created xsi:type="dcterms:W3CDTF">2003-10-08T11:08:41Z</dcterms:created>
  <dcterms:modified xsi:type="dcterms:W3CDTF">2014-09-15T22:08:01Z</dcterms:modified>
</cp:coreProperties>
</file>