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media/image7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75" r:id="rId5"/>
    <p:sldId id="278" r:id="rId6"/>
    <p:sldId id="271" r:id="rId7"/>
    <p:sldId id="257" r:id="rId8"/>
    <p:sldId id="274" r:id="rId9"/>
    <p:sldId id="272" r:id="rId10"/>
    <p:sldId id="279" r:id="rId11"/>
    <p:sldId id="259" r:id="rId12"/>
    <p:sldId id="268" r:id="rId13"/>
    <p:sldId id="261" r:id="rId14"/>
    <p:sldId id="262" r:id="rId15"/>
    <p:sldId id="281" r:id="rId16"/>
    <p:sldId id="263" r:id="rId17"/>
    <p:sldId id="280" r:id="rId18"/>
    <p:sldId id="264" r:id="rId19"/>
    <p:sldId id="265" r:id="rId20"/>
    <p:sldId id="266" r:id="rId21"/>
    <p:sldId id="267" r:id="rId22"/>
    <p:sldId id="276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69F-DFC6-4E2E-BAE6-284D8E2B493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3A15-B1EB-4A33-90ED-E2C772F1E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98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69F-DFC6-4E2E-BAE6-284D8E2B493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3A15-B1EB-4A33-90ED-E2C772F1E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41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69F-DFC6-4E2E-BAE6-284D8E2B493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3A15-B1EB-4A33-90ED-E2C772F1E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98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69F-DFC6-4E2E-BAE6-284D8E2B493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3A15-B1EB-4A33-90ED-E2C772F1E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58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69F-DFC6-4E2E-BAE6-284D8E2B493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3A15-B1EB-4A33-90ED-E2C772F1E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97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69F-DFC6-4E2E-BAE6-284D8E2B493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3A15-B1EB-4A33-90ED-E2C772F1E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45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69F-DFC6-4E2E-BAE6-284D8E2B493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3A15-B1EB-4A33-90ED-E2C772F1E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765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69F-DFC6-4E2E-BAE6-284D8E2B493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3A15-B1EB-4A33-90ED-E2C772F1E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65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69F-DFC6-4E2E-BAE6-284D8E2B493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3A15-B1EB-4A33-90ED-E2C772F1E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86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69F-DFC6-4E2E-BAE6-284D8E2B493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3A15-B1EB-4A33-90ED-E2C772F1E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94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69F-DFC6-4E2E-BAE6-284D8E2B493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3A15-B1EB-4A33-90ED-E2C772F1E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71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5169F-DFC6-4E2E-BAE6-284D8E2B4939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03A15-B1EB-4A33-90ED-E2C772F1E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71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34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36.xml"/><Relationship Id="rId7" Type="http://schemas.openxmlformats.org/officeDocument/2006/relationships/image" Target="../media/image37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36.png"/><Relationship Id="rId5" Type="http://schemas.openxmlformats.org/officeDocument/2006/relationships/image" Target="../media/image35.wmf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39.xml"/><Relationship Id="rId7" Type="http://schemas.openxmlformats.org/officeDocument/2006/relationships/image" Target="../media/image39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3.png"/><Relationship Id="rId5" Type="http://schemas.openxmlformats.org/officeDocument/2006/relationships/tags" Target="../tags/tag41.xml"/><Relationship Id="rId10" Type="http://schemas.openxmlformats.org/officeDocument/2006/relationships/image" Target="../media/image42.png"/><Relationship Id="rId4" Type="http://schemas.openxmlformats.org/officeDocument/2006/relationships/tags" Target="../tags/tag40.xml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44.xml"/><Relationship Id="rId7" Type="http://schemas.openxmlformats.org/officeDocument/2006/relationships/image" Target="../media/image46.wmf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2.png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51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50.png"/><Relationship Id="rId5" Type="http://schemas.openxmlformats.org/officeDocument/2006/relationships/tags" Target="../tags/tag49.xml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tags" Target="../tags/tag48.xml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54.xml"/><Relationship Id="rId7" Type="http://schemas.openxmlformats.org/officeDocument/2006/relationships/image" Target="../media/image56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5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9.wmf"/><Relationship Id="rId4" Type="http://schemas.openxmlformats.org/officeDocument/2006/relationships/tags" Target="../tags/tag55.xml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tags" Target="../tags/tag5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4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63.png"/><Relationship Id="rId5" Type="http://schemas.openxmlformats.org/officeDocument/2006/relationships/tags" Target="../tags/tag60.xml"/><Relationship Id="rId10" Type="http://schemas.openxmlformats.org/officeDocument/2006/relationships/image" Target="../media/image62.png"/><Relationship Id="rId4" Type="http://schemas.openxmlformats.org/officeDocument/2006/relationships/tags" Target="../tags/tag59.xml"/><Relationship Id="rId9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tags" Target="../tags/tag64.xml"/><Relationship Id="rId7" Type="http://schemas.openxmlformats.org/officeDocument/2006/relationships/image" Target="../media/image66.wmf"/><Relationship Id="rId12" Type="http://schemas.openxmlformats.org/officeDocument/2006/relationships/image" Target="../media/image71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0.png"/><Relationship Id="rId5" Type="http://schemas.openxmlformats.org/officeDocument/2006/relationships/tags" Target="../tags/tag66.xml"/><Relationship Id="rId10" Type="http://schemas.openxmlformats.org/officeDocument/2006/relationships/image" Target="../media/image69.png"/><Relationship Id="rId4" Type="http://schemas.openxmlformats.org/officeDocument/2006/relationships/tags" Target="../tags/tag65.xml"/><Relationship Id="rId9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g"/><Relationship Id="rId3" Type="http://schemas.openxmlformats.org/officeDocument/2006/relationships/image" Target="../media/image73.jpg"/><Relationship Id="rId7" Type="http://schemas.openxmlformats.org/officeDocument/2006/relationships/image" Target="../media/image77.jpe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image" Target="../media/image3.jpg"/><Relationship Id="rId12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5" Type="http://schemas.openxmlformats.org/officeDocument/2006/relationships/tags" Target="../tags/tag9.xml"/><Relationship Id="rId10" Type="http://schemas.openxmlformats.org/officeDocument/2006/relationships/image" Target="../media/image9.png"/><Relationship Id="rId4" Type="http://schemas.openxmlformats.org/officeDocument/2006/relationships/tags" Target="../tags/tag8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2.xml"/><Relationship Id="rId7" Type="http://schemas.openxmlformats.org/officeDocument/2006/relationships/image" Target="../media/image1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0.wm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tags" Target="../tags/tag13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8.xml"/><Relationship Id="rId7" Type="http://schemas.openxmlformats.org/officeDocument/2006/relationships/image" Target="../media/image17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0.png"/><Relationship Id="rId5" Type="http://schemas.openxmlformats.org/officeDocument/2006/relationships/tags" Target="../tags/tag20.xml"/><Relationship Id="rId10" Type="http://schemas.openxmlformats.org/officeDocument/2006/relationships/image" Target="../media/image16.png"/><Relationship Id="rId4" Type="http://schemas.openxmlformats.org/officeDocument/2006/relationships/tags" Target="../tags/tag19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tags" Target="../tags/tag2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5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24.png"/><Relationship Id="rId5" Type="http://schemas.openxmlformats.org/officeDocument/2006/relationships/tags" Target="../tags/tag25.xml"/><Relationship Id="rId10" Type="http://schemas.openxmlformats.org/officeDocument/2006/relationships/image" Target="../media/image23.png"/><Relationship Id="rId4" Type="http://schemas.openxmlformats.org/officeDocument/2006/relationships/tags" Target="../tags/tag24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/>
          <a:lstStyle/>
          <a:p>
            <a:r>
              <a:rPr lang="en-GB" dirty="0" smtClean="0"/>
              <a:t>Minimising </a:t>
            </a:r>
            <a:r>
              <a:rPr lang="en-GB" dirty="0" smtClean="0"/>
              <a:t>the heat </a:t>
            </a:r>
            <a:r>
              <a:rPr lang="en-GB" dirty="0" smtClean="0"/>
              <a:t>dissipation of information erasure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03648" y="3140968"/>
            <a:ext cx="6400800" cy="1752600"/>
          </a:xfrm>
        </p:spPr>
        <p:txBody>
          <a:bodyPr/>
          <a:lstStyle/>
          <a:p>
            <a:r>
              <a:rPr lang="en-GB" dirty="0" smtClean="0"/>
              <a:t>M. </a:t>
            </a:r>
            <a:r>
              <a:rPr lang="en-GB" dirty="0" err="1" smtClean="0"/>
              <a:t>Hamed</a:t>
            </a:r>
            <a:r>
              <a:rPr lang="en-GB" dirty="0" smtClean="0"/>
              <a:t> Mohammady</a:t>
            </a:r>
          </a:p>
          <a:p>
            <a:r>
              <a:rPr lang="en-GB" dirty="0" smtClean="0"/>
              <a:t>IT, Lisbon</a:t>
            </a:r>
          </a:p>
          <a:p>
            <a:r>
              <a:rPr lang="en-GB" dirty="0"/>
              <a:t>IICQI </a:t>
            </a:r>
            <a:r>
              <a:rPr lang="en-GB" dirty="0" smtClean="0"/>
              <a:t>2014, </a:t>
            </a:r>
            <a:r>
              <a:rPr lang="en-GB" dirty="0" err="1" smtClean="0"/>
              <a:t>Esfehan</a:t>
            </a:r>
            <a:endParaRPr lang="en-GB" dirty="0"/>
          </a:p>
          <a:p>
            <a:endParaRPr lang="en-GB" dirty="0"/>
          </a:p>
        </p:txBody>
      </p:sp>
      <p:pic>
        <p:nvPicPr>
          <p:cNvPr id="2" name="Picture 2" descr="C:\Users\user\Desktop\marie-cur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10" y="5322729"/>
            <a:ext cx="3325103" cy="127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018878"/>
            <a:ext cx="2595718" cy="57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Example: Maximal bit erasure with minimal heat dissipation within Landauer's framework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98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136" y="537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optimal unitary operator for bit erasure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56" y="1268760"/>
            <a:ext cx="6958584" cy="2992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6" y="4653136"/>
            <a:ext cx="7095744" cy="17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1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Bit erasure with Swaps is sub-optimal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7236296" cy="2724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53136"/>
            <a:ext cx="8087868" cy="640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24523"/>
            <a:ext cx="6597396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Bit erasure using first d levels of a harmonic oscillator of frequency </a:t>
            </a:r>
            <a:r>
              <a:rPr lang="el-GR" dirty="0" smtClean="0"/>
              <a:t>ω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6425946" cy="2112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65104"/>
            <a:ext cx="6023610" cy="6606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05007"/>
            <a:ext cx="5708142" cy="67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3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7704855" cy="50945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52" y="620688"/>
            <a:ext cx="5561838" cy="7749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6" y="188640"/>
            <a:ext cx="3012948" cy="308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8922"/>
            <a:ext cx="3209544" cy="36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4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Optimal case for maximally mixed </a:t>
            </a:r>
            <a:r>
              <a:rPr lang="en-GB" dirty="0" err="1" smtClean="0"/>
              <a:t>qubit</a:t>
            </a:r>
            <a:r>
              <a:rPr lang="en-GB" dirty="0" smtClean="0"/>
              <a:t> is greater than Landauer’s bound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1" y="3212976"/>
            <a:ext cx="4780026" cy="306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61" y="3888472"/>
            <a:ext cx="7692390" cy="6583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13" y="5805264"/>
            <a:ext cx="7546086" cy="2834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1" y="5013176"/>
            <a:ext cx="5038344" cy="4091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1" y="2256703"/>
            <a:ext cx="3504438" cy="36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5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Robustness to Markovian </a:t>
            </a:r>
            <a:r>
              <a:rPr lang="en-GB" dirty="0" err="1" smtClean="0"/>
              <a:t>dephasing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4160520" cy="2697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5414"/>
            <a:ext cx="8314182" cy="854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78182"/>
            <a:ext cx="5256584" cy="3553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22207"/>
            <a:ext cx="2912364" cy="64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9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075"/>
          </a:xfrm>
        </p:spPr>
        <p:txBody>
          <a:bodyPr/>
          <a:lstStyle/>
          <a:p>
            <a:pPr algn="ctr"/>
            <a:r>
              <a:rPr lang="en-GB" dirty="0" smtClean="0"/>
              <a:t>Information Erasure Beyond </a:t>
            </a:r>
            <a:r>
              <a:rPr lang="en-GB" dirty="0" err="1" smtClean="0"/>
              <a:t>Landauer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9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Change the conceptual framework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8" y="3002665"/>
            <a:ext cx="3166110" cy="2766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36" y="3789040"/>
            <a:ext cx="2628900" cy="274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36" y="5949280"/>
            <a:ext cx="7120890" cy="2788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8" y="1484784"/>
            <a:ext cx="8193024" cy="2766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715" y="4887452"/>
            <a:ext cx="994410" cy="3063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863" y="4221088"/>
            <a:ext cx="3239262" cy="2240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56" y="6364142"/>
            <a:ext cx="6599682" cy="2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7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Object, auxiliary and reservoir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21" y="3770748"/>
            <a:ext cx="2750058" cy="306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21" y="4293096"/>
            <a:ext cx="8321040" cy="642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5" y="5085184"/>
            <a:ext cx="7984998" cy="6560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29" y="5949280"/>
            <a:ext cx="7943850" cy="644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85948"/>
            <a:ext cx="6414094" cy="260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Landauer’s principle in quantum mechanics</a:t>
            </a:r>
          </a:p>
          <a:p>
            <a:endParaRPr lang="en-GB" dirty="0" smtClean="0"/>
          </a:p>
          <a:p>
            <a:r>
              <a:rPr lang="en-GB" dirty="0" smtClean="0"/>
              <a:t>Example: </a:t>
            </a:r>
            <a:r>
              <a:rPr lang="en-GB" dirty="0"/>
              <a:t>Maximal </a:t>
            </a:r>
            <a:r>
              <a:rPr lang="en-GB" dirty="0" smtClean="0"/>
              <a:t>bit </a:t>
            </a:r>
            <a:r>
              <a:rPr lang="en-GB" dirty="0"/>
              <a:t>erasure with minimal heat dissipation within Landauer's framework</a:t>
            </a:r>
          </a:p>
          <a:p>
            <a:endParaRPr lang="en-GB" dirty="0"/>
          </a:p>
          <a:p>
            <a:r>
              <a:rPr lang="en-GB" dirty="0" smtClean="0"/>
              <a:t>Information erasure beyond </a:t>
            </a:r>
            <a:r>
              <a:rPr lang="en-GB" dirty="0" err="1" smtClean="0"/>
              <a:t>Landauer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5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 as subsystem of reservoir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00988"/>
            <a:ext cx="1815084" cy="244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68" y="3861048"/>
            <a:ext cx="4261104" cy="409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68" y="2574447"/>
            <a:ext cx="7152894" cy="6606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00988"/>
            <a:ext cx="2791206" cy="324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34" y="1600988"/>
            <a:ext cx="3095244" cy="3246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229923"/>
            <a:ext cx="7484364" cy="27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9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5904656" cy="3684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93096"/>
            <a:ext cx="3648456" cy="393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594545"/>
            <a:ext cx="5804154" cy="281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013176"/>
            <a:ext cx="5639562" cy="276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165304"/>
            <a:ext cx="4887468" cy="2766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268760"/>
            <a:ext cx="1675638" cy="26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9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Maximal information erasure with minimal heat dissipation, within Landauer’s framework, achieved by a permutation operation.</a:t>
            </a:r>
          </a:p>
          <a:p>
            <a:r>
              <a:rPr lang="en-GB" dirty="0" smtClean="0"/>
              <a:t>For a reservoir composed of  a harmonic oscillator, minimal heat dissipation of bit erasure achieved is the temperature of the reservoir, when the frequency is vanishingly small.</a:t>
            </a:r>
          </a:p>
          <a:p>
            <a:r>
              <a:rPr lang="en-GB" dirty="0"/>
              <a:t>C</a:t>
            </a:r>
            <a:r>
              <a:rPr lang="en-GB" dirty="0" smtClean="0"/>
              <a:t>orrelations between object and auxiliary system unimportant; only rank affects efficacy of information erasure.</a:t>
            </a:r>
          </a:p>
          <a:p>
            <a:r>
              <a:rPr lang="en-GB" dirty="0" smtClean="0"/>
              <a:t>If object is a subsystem of a thermal reservoir, optimal heat dissipation achieved when eigenvectors of the reservoir Hamiltonian are product vectors.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91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Physics of Information Group, Lisbon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5"/>
            <a:ext cx="1800200" cy="1340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12775"/>
            <a:ext cx="1224136" cy="1386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412775"/>
            <a:ext cx="1008112" cy="1558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8" y="3717032"/>
            <a:ext cx="13716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28466"/>
            <a:ext cx="1470540" cy="1817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17032"/>
            <a:ext cx="121920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278" y="3717032"/>
            <a:ext cx="147710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Information erasure costs energy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780" y="2230916"/>
            <a:ext cx="2004194" cy="20295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33684"/>
            <a:ext cx="2050542" cy="2240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74" y="3038456"/>
            <a:ext cx="1008112" cy="5930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613" y="2195037"/>
            <a:ext cx="3012306" cy="2158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00" y="4980726"/>
            <a:ext cx="5653278" cy="2788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61" y="5774957"/>
            <a:ext cx="5849874" cy="65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5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Information erasure costs energy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780" y="2230916"/>
            <a:ext cx="2004194" cy="20295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33684"/>
            <a:ext cx="2050542" cy="2240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74" y="3038456"/>
            <a:ext cx="1008112" cy="59300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540697" y="2284633"/>
            <a:ext cx="2004194" cy="2100652"/>
            <a:chOff x="6372200" y="2252228"/>
            <a:chExt cx="2004194" cy="210065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2252228"/>
              <a:ext cx="2004194" cy="202956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372200" y="3245698"/>
              <a:ext cx="2004194" cy="11071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85" y="4100975"/>
            <a:ext cx="1515618" cy="221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00" y="4980726"/>
            <a:ext cx="5653278" cy="2788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61" y="5774957"/>
            <a:ext cx="5849874" cy="65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8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7772400" cy="1362075"/>
          </a:xfrm>
        </p:spPr>
        <p:txBody>
          <a:bodyPr/>
          <a:lstStyle/>
          <a:p>
            <a:pPr algn="ctr"/>
            <a:r>
              <a:rPr lang="en-GB" dirty="0" smtClean="0"/>
              <a:t>Landauer’s principle in Quantum Mechanics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66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620" y="1693415"/>
            <a:ext cx="5761158" cy="2405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assumptions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91204"/>
            <a:ext cx="8078724" cy="306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195274"/>
            <a:ext cx="5877306" cy="326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877272"/>
            <a:ext cx="7877556" cy="32004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1062" y="1384216"/>
            <a:ext cx="7635656" cy="3024336"/>
            <a:chOff x="291062" y="1193344"/>
            <a:chExt cx="7635656" cy="3024336"/>
          </a:xfrm>
        </p:grpSpPr>
        <p:pic>
          <p:nvPicPr>
            <p:cNvPr id="9" name="Picture 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062" y="2572348"/>
              <a:ext cx="1103101" cy="648072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691680" y="1193344"/>
              <a:ext cx="6235038" cy="3024336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0828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Improved Landauer’s </a:t>
            </a:r>
            <a:r>
              <a:rPr lang="en-GB" dirty="0"/>
              <a:t>inequality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smtClean="0"/>
              <a:t>(</a:t>
            </a:r>
            <a:r>
              <a:rPr lang="en-GB" sz="2800" dirty="0" err="1"/>
              <a:t>Reeb</a:t>
            </a:r>
            <a:r>
              <a:rPr lang="en-GB" sz="2800" dirty="0"/>
              <a:t> and Wolf arXiv:1306.4352)</a:t>
            </a: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97" y="2204864"/>
            <a:ext cx="5744718" cy="3360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86" y="3390136"/>
            <a:ext cx="3675888" cy="63779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419872" y="1556792"/>
            <a:ext cx="1584176" cy="1682086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62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Improved Landauer’s </a:t>
            </a:r>
            <a:r>
              <a:rPr lang="en-GB" dirty="0"/>
              <a:t>inequality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smtClean="0"/>
              <a:t>(</a:t>
            </a:r>
            <a:r>
              <a:rPr lang="en-GB" sz="2800" dirty="0" err="1"/>
              <a:t>Reeb</a:t>
            </a:r>
            <a:r>
              <a:rPr lang="en-GB" sz="2800" dirty="0"/>
              <a:t> and Wolf arXiv:1306.4352)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653136"/>
            <a:ext cx="4110228" cy="774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97" y="2204864"/>
            <a:ext cx="5733288" cy="322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91" y="5805264"/>
            <a:ext cx="6528816" cy="6355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86" y="3390136"/>
            <a:ext cx="3675888" cy="63779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419872" y="1556792"/>
            <a:ext cx="1584176" cy="1682086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5220072" y="1556792"/>
            <a:ext cx="3656915" cy="2432276"/>
            <a:chOff x="5220072" y="1556792"/>
            <a:chExt cx="3656915" cy="2432276"/>
          </a:xfrm>
        </p:grpSpPr>
        <p:pic>
          <p:nvPicPr>
            <p:cNvPr id="11" name="Picture 1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1683" y="3390136"/>
              <a:ext cx="3575304" cy="598932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5220072" y="1556792"/>
              <a:ext cx="2016224" cy="1682086"/>
            </a:xfrm>
            <a:prstGeom prst="ellipse">
              <a:avLst/>
            </a:prstGeom>
            <a:noFill/>
            <a:ln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7331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Restrict task to maximal information erasure with minimal heat dissipation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0" y="4365104"/>
            <a:ext cx="5262372" cy="6606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0" y="5373216"/>
            <a:ext cx="6099048" cy="320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0" y="1772816"/>
            <a:ext cx="6848856" cy="3954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0" y="2420888"/>
            <a:ext cx="3902202" cy="3634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0" y="3140968"/>
            <a:ext cx="5952744" cy="2994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0" y="3717032"/>
            <a:ext cx="2987802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vv}{{\mathcal{V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Go to Esfehan :&#10;&#10;&#10;&#10;\end{document}"/>
  <p:tag name="IGUANATEXSIZE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vv}{{\mathcal{V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 Object and reservoir initially uncorrelated $\rho = \rho_\oo \otimes \rho_\rr(\beta)$&#10;&#10;\end{itemize}&#10;&#10;&#10;&#10;\end{document}"/>
  <p:tag name="IGUANATEXSIZE" val="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vv}{{\mathcal{V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 Global unitary on system $\rho \mapsto U \rho U^\dagger =: \rho'$&#10;&#10;\end{itemize}&#10;&#10;&#10;&#10;\end{document}"/>
  <p:tag name="IGUANATEXSIZE" val="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vv}{{\mathcal{V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 Heat dissipation in reservoir: $\Delta Q := \tr[H_\rr (\rho_\rr'-  \rho_\rr(\beta))]$&#10;&#10;\end{itemize}&#10;&#10;&#10;&#10;\end{document}"/>
  <p:tag name="IGUANATEXSIZE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vv}{{\mathcal{V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$U:$&#10;&#10;&#10;&#10;\end{document}"/>
  <p:tag name="IGUANATEXSIZE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equation*}&#10;\beta \Delta Q = \Delta S_\oo + \color{red}{I(\oo: \rr)_{\rho'}} \ \color{black}{+} \ \color{blue}{D(\rho_\rr'|| \rho_\rr(\beta))}&#10;\end{equation*}&#10;&#10;\end{document}"/>
  <p:tag name="IGUANATEXSIZE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color{red}{When $d=d_\oo$, this vanishes \\&#10;if $U$ is a swap map}&#10;&#10;\end{document}"/>
  <p:tag name="IGUANATEXSIZE" val="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&#10;\begin{equation*}&#10;\beta \Delta Q\geqslant \Delta S_\oo + \frac{2(\Delta S_\oo)^2}{\log^2(d-1)+4}&#10;\end{equation*}&#10;&#10;\end{document}"/>
  <p:tag name="IGUANATEXSIZE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equation*}&#10;\beta \Delta Q = \Delta S_\oo + \color{red}{I(\oo: \rr)_{\rho'}} \ \color{black}{+} \ \color{blue}{D(\rho_\oo|| \rho_\rr(\beta))}&#10;\end{equation*}&#10;&#10;\end{document}"/>
  <p:tag name="IGUANATEXSIZE" val="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&#10;\begin{itemize}&#10;\item Can this lower bound be saturated for all $\Delta S_\oo$  \\ when $d_\oo$ is fixed?&#10;\end{itemize}&#10;&#10;\end{document}"/>
  <p:tag name="IGUANATEXSIZE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color{red}{When $d=d_\oo$, this vanishes \\&#10;if $U$ is a swap map}&#10;&#10;\end{document}"/>
  <p:tag name="IGUANATEXSIZE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vv}{{\mathcal{V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$\to$&#10;&#10;&#10;&#10;\end{document}"/>
  <p:tag name="IGUANATEXSIZE" val="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color{blue}{Choose $\rho_\oo$ and $\rho_\rr(\beta)$ \\ such that this is minimised}&#10;&#10;\end{document}"/>
  <p:tag name="IGUANATEXSIZE" val="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 &#10;$p(\Psi|\rho_\oo')$ maximised if $\psi_{n,m}=\Psi \otimes \xi_m'$ \\ &#10;for the $d$ largest probabilities $q_n p_m$&#10;&#10;\end{itemize}&#10;&#10;\end{document}"/>
  <p:tag name="IGUANATEXSIZE" val="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 &#10;$\Delta Q$ is minimised if $\rho_\rr'$ and $\rho_\rr(\beta)$ commute&#10;&#10;\end{itemize}&#10;&#10;\end{document}"/>
  <p:tag name="IGUANATEXSIZE" val="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 &#10;$ \rho_\oo= \sum_{n=1}^{d_\oo} q_n \pr{\varphi_n}$   \ ,  \ $\rho_\rr(\beta)=\sum_{m=1}^d p_m \pr{\xi_m}$&#10;&#10;\end{itemize}&#10;&#10;\end{document}"/>
  <p:tag name="IGUANATEXSIZE" val="3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 &#10;$\rho= \sum_{n,m}q_n p_m \pr{\varphi_n \otimes \xi_m}$&#10;&#10;\end{itemize}&#10;&#10;\end{document}"/>
  <p:tag name="IGUANATEXSIZE" val="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 &#10;Unitary evolution: \ \ \ \ &#10;$U: \varphi_n \otimes \xi_m \mapsto \psi_{n,m}$&#10;\end{itemize}&#10;&#10;\end{document}"/>
  <p:tag name="IGUANATEXSIZE" val="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 &#10;$p(\Psi| \rho_\oo'):= \&lt;\Psi|\rho_\oo' \Psi\&gt;$&#10;&#10;\end{itemize}&#10;&#10;\end{document}"/>
  <p:tag name="IGUANATEXSIZE" val="3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  Divide $\{q_n p_m\}$ into two sets $\Pi_\uparrow$ and $\Pi_\downarrow$ such that:&#10;\\ \\&#10;$\forall(q_n p_m \in \Pi_\uparrow \ \mathrm{and} \ q_k p_l \in \Pi_\downarrow) \ \ (q_n p_m\geqslant q_k p_l)$&#10;\\ \\ and reset to $\varphi_1$ by defining $U$ as &#10;\\ \\&#10;$U:\begin{cases}\varphi_n\otimes\xi_m \mapsto \varphi_1\otimes\xi_{n,m}' &amp; \text{if } q_n p_m \in \Pi_\uparrow, \\&#10;\varphi_n\otimes\xi_m \mapsto \varphi_2\otimes\xi_{n,m}'' &amp; \text{if } q_n p_m \in \Pi_\downarrow,\\&#10;\end{cases}$&#10;&#10;&#10;\end{itemize}&#10;&#10;\end{document}"/>
  <p:tag name="IGUANATEXSIZE" val="3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  Choose $\xi_{n,m}'$ and $\xi_{n,m}''$ from the set $\{\xi_m\}$&#10;such that:&#10;\\&#10;\\&#10; for all $q_n p_m$ and $q_k p_l$ in $\Pi_\uparrow$ (or $\Pi_\downarrow$)&#10;\\&#10;\\&#10;$\&lt;\psi_{n,m}|H_\rr \psi_{n,m}\&gt; \leqslant \&lt;\psi_{k,l} | H_\rr \psi_{k,l}\&gt;$ if $q_n p_m \geqslant q_k p_l$&#10;&#10;&#10;\end{itemize}&#10;&#10;\end{document}"/>
  <p:tag name="IGUANATEXSIZE" val="3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  &#10;Possible to maximise probability of bit erasure with \\ SWAP maps,&#10; but impossible to do so at minimal heat cost&#10;&#10;\end{itemize}&#10;&#10;\end{document}"/>
  <p:tag name="IGUANATEXSIZE" val="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vv}{{\mathcal{V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Many-to-one mapping $\implies$ irresversibility &#10;&#10;\end{document}"/>
  <p:tag name="IGUANATEXSIZE" val="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vv}{{\mathcal{V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Let the largest $k$ that satisfies $q_2 p_k &gt; q_1 p_{k+1}$ be 2&#10;&#10;&#10;&#10;\end{document}"/>
  <p:tag name="IGUANATEXSIZE" val="3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  &#10;Let reservoir Hamiltonian have the properties:&#10;\\&#10;$\&lt;\xi_1|H_\rr \xi_1\&gt;=0$&#10;\\ and &#10;\\&#10;$\&lt;\xi_{n+1}|H_\rr\xi_{n+1}\&gt;-\&lt;\xi_n|H_\rr\xi_n\&gt;=\omega$ for all $n$.&#10;\\&#10;\\&#10;Therefore, $\| H_\rr \| = \omega(d-1)$&#10;&#10;&#10;\end{itemize}&#10;&#10;\end{document}"/>
  <p:tag name="IGUANATEXSIZE" val="3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&#10;For fixed $\omega$, larger $d \ \implies$ larger $p(\varphi_1|\rho_\oo')$, \\ but also larger $\Delta Q$&#10;&#10;\end{itemize}&#10;&#10;\end{document}"/>
  <p:tag name="IGUANATEXSIZE" val="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&#10;For fixed $d$, smaller  $\omega \ \implies$ smaller $\Delta Q$, \\ but also smaller $p(\varphi_1|\rho_\oo')$&#10;\end{itemize}&#10;&#10;\end{document}"/>
  <p:tag name="IGUANATEXSIZE" val="3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equation*}&#10;\Delta L := \Delta Q -\frac{1}{\beta}\left( \Delta S_\oo + \frac{2(\Delta S_\oo)^2}{\log^2(d-1)+4}\right)&#10;\end{equation*}&#10;&#10;&#10;&#10;\end{document}"/>
  <p:tag name="IGUANATEXSIZE" val="3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$\omega = 1$, $\|H_\rr \| = (d-1)$&#10;&#10;&#10;&#10;\end{document}"/>
  <p:tag name="IGUANATEXSIZE" val="3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&#10;&#10;$\rho_\oo = \frac{1}{2} \left(\pr{\varphi_1}+ \pr{\varphi_2} \right)$&#10;&#10;\end{document}"/>
  <p:tag name="IGUANATEXSIZE" val="3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&#10;reduction of entropy by $\log(2) - \epsilon$ &#10;\end{itemize}&#10;&#10;\end{document}"/>
  <p:tag name="IGUANATEXSIZE" val="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&#10;$\epsilon$ made arbitrarily small by making $d$, and hence $\|H_\rr \|$, \\ arbitrarily large  &#10;\end{itemize}&#10;&#10;\end{document}"/>
  <p:tag name="IGUANATEXSIZE" val="3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&#10;$\delta$ made arbitrarily small by making $\omega$ arbitrarily small&#10;\end{itemize}&#10;&#10;\end{document}"/>
  <p:tag name="IGUANATEXSIZE" val="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vv}{{\mathcal{V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centering&#10;Landauer:  entropy reduction dissipates heat \\&#10;$\Delta Q \geqslant \Delta S/\beta$&#10;&#10;&#10;&#10;\end{document}"/>
  <p:tag name="IGUANATEXSIZE" val="3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&#10;In the limit as $d \to \infty$, $ \Delta Q= \frac{1}{\beta} + \delta$&#10;\end{itemize}&#10;&#10;\end{document}"/>
  <p:tag name="IGUANATEXSIZE" val="3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&#10;$\rho_\oo = \frac{1}{2} \left(\pr{\varphi_1}+ \pr{\varphi_2} \right)$&#10;\end{itemize}&#10;&#10;\end{document}"/>
  <p:tag name="IGUANATEXSIZE" val="3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&#10;Assume  $U=e^{-i \tau A}$ for $\tau=1$.&#10;\end{itemize}&#10;&#10;\end{document}"/>
  <p:tag name="IGUANATEXSIZE" val="3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&#10;System under dephasing w.r.t. eigenbasis of $A$: $\rho \mapsto (e^{\mathscr{L}})(\rho) $ &#10;&#10;$\mathscr{L}: \rho \mapsto i[\rho,A]_-+\Gamma\sum_n \left(\pr{\phi_n} \rho \pr{\phi_n} -\frac{1}{2}[\rho, \pr{\phi_n}]_+ \right)$&#10;\end{itemize}&#10;&#10;\end{document}"/>
  <p:tag name="IGUANATEXSIZE" val="3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&#10;Optimal when &#10;\\ $d=2^n$ for integer $n$&#10;\end{itemize}&#10;&#10;\end{document}"/>
  <p:tag name="IGUANATEXSIZE" val="3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 &#10;Concepts to abandon:&#10;&#10;\end{itemize}&#10;&#10;\end{document}"/>
  <p:tag name="IGUANATEXSIZE" val="3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 &#10;Unitary evolution&#10;&#10;\end{itemize}&#10;&#10;\end{document}"/>
  <p:tag name="IGUANATEXSIZE" val="3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 &#10;Object initially uncorrelated with thermal reservoir&#10;&#10;\end{itemize}&#10;&#10;\end{document}"/>
  <p:tag name="IGUANATEXSIZE" val="3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 &#10;Concepts to retain: temperature and, hence, thermal states &#10;&#10;\end{itemize}&#10;&#10;\end{document}"/>
  <p:tag name="IGUANATEXSIZE" val="3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and/ or&#10;&#10;\end{document}"/>
  <p:tag name="IGUANATEXSIZE" val="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vv}{{\mathcal{V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Go to Esfehan :&#10;&#10;&#10;&#10;\end{document}"/>
  <p:tag name="IGUANATEXSIZE" val="3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&#10;\color{red}{$\to$ Generalised evolution}&#10;&#10;&#10;&#10;\end{document}"/>
  <p:tag name="IGUANATEXSIZE" val="3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&#10;\color{red}{$\to$ Object initially a subsystem of a thermal state}&#10;&#10;&#10;&#10;\end{document}"/>
  <p:tag name="IGUANATEXSIZE" val="3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 &#10;$\rho=\rho_{\ma+\oo}\otimes \rho_\rr(\beta)$&#10;&#10;\end{itemize}&#10;&#10;\end{document}"/>
  <p:tag name="IGUANATEXSIZE" val="3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 &#10;Unitary evolution on totality results in generalised evolution &#10;\\ on composite system of object + reservoir&#10;&#10;\end{itemize}&#10;&#10;\end{document}"/>
  <p:tag name="IGUANATEXSIZE" val="3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 &#10;Correlations between $\oo$ and $\ma$ not important. &#10;\\ If rank of $\rho_{\ma+\oo}\leqslant d_\ma$, full erasure without using reservoir&#10;\end{itemize}&#10;&#10;\end{document}"/>
  <p:tag name="IGUANATEXSIZE" val="3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 &#10;This is achieved for states with no correlations,&#10; \\ classical correlations, quantum discord, and entanglement&#10;\end{itemize}&#10;&#10;\end{document}"/>
  <p:tag name="IGUANATEXSIZE" val="3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 &#10;$\rr = \oo \otimes \ma$&#10;&#10;\end{itemize}&#10;&#10;\end{document}"/>
  <p:tag name="IGUANATEXSIZE" val="3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 &#10;$\Delta Q = \frac{1}{\beta} D(U \rho_\rr(\beta) U^\dagger || \rho_\rr(\beta))$&#10;&#10;\end{itemize}&#10;&#10;\end{document}"/>
  <p:tag name="IGUANATEXSIZE" val="3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 &#10;Maximal information erasure when &#10;$U(\xi_n)= \Psi \otimes \phi_n$  \\&#10;for the $d_\ma$ largest probabilities $p_n$&#10;\end{itemize}&#10;\end{document}"/>
  <p:tag name="IGUANATEXSIZE" val="3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 &#10;$H_\rr = \sum_n \lambda_n \pr{\xi_n}$&#10;\end{itemize}&#10;\end{document}"/>
  <p:tag name="IGUANATEXSIZE" val="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vv}{{\mathcal{V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$\to$&#10;&#10;&#10;&#10;\end{document}"/>
  <p:tag name="IGUANATEXSIZE" val="3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 &#10;$\rho_\rr(\beta)=\sum_n p_n \pr{\xi_n}$&#10;\end{itemize}&#10;\end{document}"/>
  <p:tag name="IGUANATEXSIZE" val="3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 &#10;Heat dissipation minimal when $\xi_n$ are product vectors&#10;\end{itemize}&#10;\end{document}"/>
  <p:tag name="IGUANATEXSIZE" val="3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&#10;$H_\rr = \sum_{n=1}^4(n-1)\pr{\xi_n}$&#10;\end{itemize}&#10;&#10;\end{document}"/>
  <p:tag name="IGUANATEXSIZE" val="3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&#10;$\lambda$ Schmidt coefficients of $H_\rr$ eigenvectors&#10;\end{itemize}&#10;&#10;\end{document}"/>
  <p:tag name="IGUANATEXSIZE" val="3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&#10;Probability of bit erasure always $p_1+p_2$&#10;\end{itemize}&#10;&#10;\end{document}"/>
  <p:tag name="IGUANATEXSIZE" val="3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begin{itemize}&#10;\item&#10;optimal heat efficiency when $\lambda=1$&#10;\end{itemize}&#10;&#10;\end{document}"/>
  <p:tag name="IGUANATEXSIZE" val="3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$d_\oo=d_\ma =2$&#10;\end{document}"/>
  <p:tag name="IGUANATEXSIZE" val="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vv}{{\mathcal{V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Bit erasure!&#10;&#10;&#10;&#10;\end{document}"/>
  <p:tag name="IGUANATEXSIZE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vv}{{\mathcal{V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Many-to-one mapping $\implies$ irresversibility &#10;&#10;\end{document}"/>
  <p:tag name="IGUANATEXSIZE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mathrsfs}&#10;\usepackage{dsfont}&#10;\usepackage{color}&#10;\usepackage{xcolor}&#10;\usepackage{paralist}&#10;&#10;\setlength\parindent{0pt}&#10;&#10;&#10;\newcommand{\&lt;}{\langle} &#10;\renewcommand{\&gt;}{\rangle}&#10;\newcommand{\pr}[1]{P({#1})}&#10;\newcommand{\h}{{\mathcal{H}}}&#10;\newcommand{\lo}{{\mathcal{L}}}&#10;\newcommand{\s}{{\mathcal{S}}}&#10;\newcommand{\e}{{\mathcal{E}}}&#10;\newcommand{\oo}{{\mathcal{O}}}&#10;\newcommand{\kk}{{\mathcal{K}}}&#10;\newcommand{\rr}{{\mathcal{R}}}&#10;\newcommand{\uu}{{\mathcal{U}}}&#10;\newcommand{\vv}{{\mathcal{V}}}&#10;\newcommand{\su}{{\mathcal{SU}}}&#10;\newcommand{\ma}{{\mathcal{A}}}&#10;\newcommand{\mb}{{\mathcal{B}}}&#10;\renewcommand{\tt}{{\mathcal{T}}}&#10;\newcommand{\p}{{\mathcal{P}}}&#10;\newcommand{\m}{{\mathcal{M}}}&#10;\newcommand{\co}{\mathds{C}}&#10;\newcommand{\re}{\mathds{R}}&#10;\newcommand{\one}{\mathds{1}}&#10;\newcommand{\imag}{\mathfrak{i}}&#10;\newcommand{\tr}{\mathrm{tr}}&#10;\newcommand{\iso}{\mathrm{iso}}&#10;&#10;\pagestyle{empty}&#10;&#10;\begin{document}&#10;&#10;\centering&#10;Landauer:  entropy reduction dissipates heat \\&#10;$\Delta Q \geqslant \Delta S/\beta$&#10;&#10;&#10;&#10;\end{document}"/>
  <p:tag name="IGUANATEXSIZE" val="3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</TotalTime>
  <Words>237</Words>
  <Application>Microsoft Office PowerPoint</Application>
  <PresentationFormat>On-screen Show (4:3)</PresentationFormat>
  <Paragraphs>33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Minimising the heat dissipation of information erasure</vt:lpstr>
      <vt:lpstr>Overview</vt:lpstr>
      <vt:lpstr>Information erasure costs energy</vt:lpstr>
      <vt:lpstr>Information erasure costs energy</vt:lpstr>
      <vt:lpstr>Landauer’s principle in Quantum Mechanics</vt:lpstr>
      <vt:lpstr>Basic assumptions</vt:lpstr>
      <vt:lpstr>Improved Landauer’s inequality  (Reeb and Wolf arXiv:1306.4352)</vt:lpstr>
      <vt:lpstr>Improved Landauer’s inequality  (Reeb and Wolf arXiv:1306.4352)</vt:lpstr>
      <vt:lpstr>Restrict task to maximal information erasure with minimal heat dissipation</vt:lpstr>
      <vt:lpstr>Example: Maximal bit erasure with minimal heat dissipation within Landauer's framework  </vt:lpstr>
      <vt:lpstr>The optimal unitary operator for bit erasure</vt:lpstr>
      <vt:lpstr>Bit erasure with Swaps is sub-optimal</vt:lpstr>
      <vt:lpstr>Bit erasure using first d levels of a harmonic oscillator of frequency ω</vt:lpstr>
      <vt:lpstr>PowerPoint Presentation</vt:lpstr>
      <vt:lpstr>Optimal case for maximally mixed qubit is greater than Landauer’s bound</vt:lpstr>
      <vt:lpstr>Robustness to Markovian dephasing</vt:lpstr>
      <vt:lpstr>Information Erasure Beyond Landauer</vt:lpstr>
      <vt:lpstr>Change the conceptual framework</vt:lpstr>
      <vt:lpstr>Object, auxiliary and reservoir</vt:lpstr>
      <vt:lpstr>Object as subsystem of reservoir</vt:lpstr>
      <vt:lpstr>PowerPoint Presentation</vt:lpstr>
      <vt:lpstr>Conclusions</vt:lpstr>
      <vt:lpstr>Physics of Information Group, Lisbon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Minimising heat dissipation of bit erasure</dc:title>
  <dc:creator>user</dc:creator>
  <cp:lastModifiedBy>user</cp:lastModifiedBy>
  <cp:revision>86</cp:revision>
  <dcterms:created xsi:type="dcterms:W3CDTF">2014-08-17T19:21:43Z</dcterms:created>
  <dcterms:modified xsi:type="dcterms:W3CDTF">2014-09-08T20:10:24Z</dcterms:modified>
</cp:coreProperties>
</file>