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85" r:id="rId3"/>
    <p:sldId id="263" r:id="rId4"/>
    <p:sldId id="259" r:id="rId5"/>
    <p:sldId id="261" r:id="rId6"/>
    <p:sldId id="262" r:id="rId7"/>
    <p:sldId id="266" r:id="rId8"/>
    <p:sldId id="284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7" autoAdjust="0"/>
    <p:restoredTop sz="99781" autoAdjust="0"/>
  </p:normalViewPr>
  <p:slideViewPr>
    <p:cSldViewPr snapToGrid="0" snapToObjects="1">
      <p:cViewPr>
        <p:scale>
          <a:sx n="81" d="100"/>
          <a:sy n="81" d="100"/>
        </p:scale>
        <p:origin x="-1696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4B0E-8425-6F46-8455-CC6ADDE8E18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989D-72D4-EF43-A779-77EA6077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5989D-72D4-EF43-A779-77EA607794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4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1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5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71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270296-D00D-9049-AC1F-14C5E9E0DAFA}" type="datetimeFigureOut">
              <a:rPr lang="en-US" smtClean="0"/>
              <a:t>2014-09-09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00D61A-D42F-C84D-B1B5-E4D03D57F7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13.png"/><Relationship Id="rId14" Type="http://schemas.microsoft.com/office/2007/relationships/hdphoto" Target="../media/hdphoto1.wdp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0.jpeg"/><Relationship Id="rId6" Type="http://schemas.openxmlformats.org/officeDocument/2006/relationships/image" Target="../media/image21.em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jpeg"/><Relationship Id="rId5" Type="http://schemas.openxmlformats.org/officeDocument/2006/relationships/image" Target="../media/image9.jpeg"/><Relationship Id="rId6" Type="http://schemas.openxmlformats.org/officeDocument/2006/relationships/image" Target="../media/image36.gi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35234" y="1841928"/>
            <a:ext cx="8229600" cy="639763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dirty="0" smtClean="0"/>
              <a:t>On Measuring Coherence in Coupled Dangling-Bond </a:t>
            </a:r>
            <a:r>
              <a:rPr lang="en-US" dirty="0"/>
              <a:t>P</a:t>
            </a:r>
            <a:r>
              <a:rPr lang="en-US" dirty="0" smtClean="0"/>
              <a:t>air </a:t>
            </a:r>
            <a:r>
              <a:rPr lang="en-US" dirty="0"/>
              <a:t>D</a:t>
            </a:r>
            <a:r>
              <a:rPr lang="en-US" dirty="0" smtClean="0"/>
              <a:t>ynamics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124" y="3348304"/>
            <a:ext cx="8820472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r>
              <a:rPr lang="en-CA" sz="3200" dirty="0">
                <a:solidFill>
                  <a:prstClr val="black"/>
                </a:solidFill>
                <a:latin typeface="Constantia"/>
              </a:rPr>
              <a:t>Zahra Shaterzadeh-</a:t>
            </a:r>
            <a:r>
              <a:rPr lang="en-CA" sz="3200" dirty="0" smtClean="0">
                <a:solidFill>
                  <a:prstClr val="black"/>
                </a:solidFill>
                <a:latin typeface="Constantia"/>
              </a:rPr>
              <a:t>Yazdi</a:t>
            </a:r>
          </a:p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r>
              <a:rPr lang="en-CA" sz="1600" dirty="0" smtClean="0">
                <a:solidFill>
                  <a:prstClr val="black"/>
                </a:solidFill>
                <a:latin typeface="Constantia"/>
              </a:rPr>
              <a:t> </a:t>
            </a:r>
            <a:endParaRPr lang="en-CA" sz="1600" dirty="0">
              <a:solidFill>
                <a:prstClr val="black"/>
              </a:solidFill>
              <a:latin typeface="Constantia"/>
            </a:endParaRPr>
          </a:p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r>
              <a:rPr lang="en-CA" sz="2800" dirty="0" smtClean="0">
                <a:solidFill>
                  <a:srgbClr val="800000"/>
                </a:solidFill>
                <a:latin typeface="Constantia"/>
              </a:rPr>
              <a:t>International Iran Conference on </a:t>
            </a:r>
          </a:p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r>
              <a:rPr lang="en-CA" sz="2800" dirty="0" smtClean="0">
                <a:solidFill>
                  <a:srgbClr val="800000"/>
                </a:solidFill>
                <a:latin typeface="Constantia"/>
              </a:rPr>
              <a:t>Quantum Information 2014</a:t>
            </a:r>
            <a:endParaRPr lang="en-CA" sz="2800" dirty="0">
              <a:solidFill>
                <a:srgbClr val="800000"/>
              </a:solidFill>
              <a:latin typeface="Constantia"/>
            </a:endParaRPr>
          </a:p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endParaRPr lang="en-CA" sz="2100" dirty="0">
              <a:solidFill>
                <a:prstClr val="black"/>
              </a:solidFill>
              <a:latin typeface="Constantia"/>
            </a:endParaRPr>
          </a:p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r>
              <a:rPr lang="en-CA" sz="2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09 September 2014 </a:t>
            </a:r>
            <a:endParaRPr lang="en-CA" sz="21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R="45720" lvl="0" algn="ctr">
              <a:spcBef>
                <a:spcPct val="20000"/>
              </a:spcBef>
              <a:buClr>
                <a:srgbClr val="E66C7D"/>
              </a:buClr>
              <a:buSzPct val="95000"/>
            </a:pPr>
            <a:endParaRPr lang="en-CA" sz="2600" dirty="0">
              <a:solidFill>
                <a:srgbClr val="00153E"/>
              </a:solidFill>
              <a:latin typeface="Constantia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883820" y="410657"/>
            <a:ext cx="8229600" cy="6397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Name of God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61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608" y="-3010"/>
            <a:ext cx="3777968" cy="237287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/>
          <a:srcRect l="3182"/>
          <a:stretch/>
        </p:blipFill>
        <p:spPr>
          <a:xfrm>
            <a:off x="1088572" y="3472044"/>
            <a:ext cx="4587810" cy="3154280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3444382" y="2439472"/>
            <a:ext cx="2783802" cy="2573704"/>
            <a:chOff x="2975212" y="4655268"/>
            <a:chExt cx="2783802" cy="2573704"/>
          </a:xfrm>
        </p:grpSpPr>
        <p:pic>
          <p:nvPicPr>
            <p:cNvPr id="36" name="Picture 35" descr="ForZahra_0.tmp"/>
            <p:cNvPicPr>
              <a:picLocks noChangeAspect="1"/>
            </p:cNvPicPr>
            <p:nvPr/>
          </p:nvPicPr>
          <p:blipFill>
            <a:blip r:embed="rId5" cstate="print">
              <a:lum bright="-21000" contrast="40000"/>
            </a:blip>
            <a:srcRect l="14192" t="7291" r="55240" b="70834"/>
            <a:stretch>
              <a:fillRect/>
            </a:stretch>
          </p:blipFill>
          <p:spPr>
            <a:xfrm rot="12581581">
              <a:off x="2975212" y="4655268"/>
              <a:ext cx="2783802" cy="2573704"/>
            </a:xfrm>
            <a:prstGeom prst="rect">
              <a:avLst/>
            </a:prstGeom>
            <a:ln w="9525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3500000" scaled="1"/>
                <a:tileRect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Relaxed" fov="2100000">
                <a:rot lat="19200000" lon="1200000" rev="11400000"/>
              </a:camera>
              <a:lightRig rig="morning" dir="t"/>
            </a:scene3d>
            <a:sp3d z="139700" extrusionH="107950" prstMaterial="metal">
              <a:bevelT w="38100" h="260350"/>
              <a:bevelB w="285750" h="203200" prst="coolSlant"/>
              <a:extrusionClr>
                <a:schemeClr val="bg1">
                  <a:lumMod val="95000"/>
                </a:schemeClr>
              </a:extrusionClr>
            </a:sp3d>
          </p:spPr>
        </p:pic>
        <p:sp>
          <p:nvSpPr>
            <p:cNvPr id="39" name="Oval 38"/>
            <p:cNvSpPr/>
            <p:nvPr/>
          </p:nvSpPr>
          <p:spPr>
            <a:xfrm rot="17017399">
              <a:off x="4175138" y="5618258"/>
              <a:ext cx="624741" cy="13210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459115" y="5615736"/>
              <a:ext cx="83082" cy="8308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00809" y="5505005"/>
              <a:ext cx="130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sz="1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8038244">
              <a:off x="4431007" y="5220665"/>
              <a:ext cx="242048" cy="255588"/>
            </a:xfrm>
            <a:prstGeom prst="teardrop">
              <a:avLst>
                <a:gd name="adj" fmla="val 1442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Teardrop 45"/>
            <p:cNvSpPr/>
            <p:nvPr/>
          </p:nvSpPr>
          <p:spPr>
            <a:xfrm rot="8038244">
              <a:off x="4300562" y="5802238"/>
              <a:ext cx="242048" cy="255588"/>
            </a:xfrm>
            <a:prstGeom prst="teardrop">
              <a:avLst>
                <a:gd name="adj" fmla="val 1442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92809" y="5757005"/>
              <a:ext cx="314077" cy="35167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A" sz="900" b="1" noProof="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R</a:t>
              </a:r>
              <a:endParaRPr kumimoji="0" lang="en-CA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36809" y="5217005"/>
              <a:ext cx="216024" cy="27966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CA" sz="900" b="1" dirty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CA" sz="9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772258" y="2276872"/>
            <a:ext cx="1887974" cy="1822073"/>
            <a:chOff x="4264929" y="3781862"/>
            <a:chExt cx="1887974" cy="1822073"/>
          </a:xfrm>
        </p:grpSpPr>
        <p:sp>
          <p:nvSpPr>
            <p:cNvPr id="47" name="Lightning Bolt 46"/>
            <p:cNvSpPr/>
            <p:nvPr/>
          </p:nvSpPr>
          <p:spPr>
            <a:xfrm rot="16415366">
              <a:off x="4297879" y="3748912"/>
              <a:ext cx="1822073" cy="1887974"/>
            </a:xfrm>
            <a:prstGeom prst="lightningBolt">
              <a:avLst/>
            </a:prstGeom>
            <a:gradFill>
              <a:gsLst>
                <a:gs pos="0">
                  <a:schemeClr val="accent2">
                    <a:tint val="48000"/>
                    <a:satMod val="138000"/>
                    <a:alpha val="0"/>
                  </a:schemeClr>
                </a:gs>
                <a:gs pos="25000">
                  <a:schemeClr val="accent2">
                    <a:tint val="85000"/>
                  </a:schemeClr>
                </a:gs>
                <a:gs pos="40000">
                  <a:schemeClr val="accent2">
                    <a:tint val="92000"/>
                  </a:schemeClr>
                </a:gs>
                <a:gs pos="50000">
                  <a:schemeClr val="accent2">
                    <a:tint val="93000"/>
                  </a:schemeClr>
                </a:gs>
                <a:gs pos="60000">
                  <a:schemeClr val="accent2">
                    <a:tint val="92000"/>
                  </a:schemeClr>
                </a:gs>
                <a:gs pos="75000">
                  <a:schemeClr val="accent2">
                    <a:tint val="83000"/>
                    <a:satMod val="108000"/>
                  </a:schemeClr>
                </a:gs>
                <a:gs pos="100000">
                  <a:schemeClr val="accent2">
                    <a:tint val="48000"/>
                    <a:satMod val="150000"/>
                  </a:schemeClr>
                </a:gs>
              </a:gsLst>
            </a:gradFill>
            <a:ln>
              <a:gradFill flip="none" rotWithShape="1"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  <a:effectLst>
              <a:glow rad="101500">
                <a:schemeClr val="accent2">
                  <a:alpha val="42000"/>
                  <a:satMod val="120000"/>
                </a:schemeClr>
              </a:glow>
              <a:outerShdw blurRad="304800" dist="469900" dir="4320000" sx="106000" sy="106000" rotWithShape="0">
                <a:prstClr val="black">
                  <a:alpha val="29000"/>
                </a:prstClr>
              </a:outerShdw>
            </a:effectLst>
            <a:scene3d>
              <a:camera prst="orthographicFront">
                <a:rot lat="18299991" lon="21299948" rev="20099999"/>
              </a:camera>
              <a:lightRig rig="glow" dir="t">
                <a:rot lat="0" lon="0" rev="4800000"/>
              </a:lightRig>
            </a:scene3d>
            <a:sp3d prstMaterial="powder">
              <a:bevelT w="50800" h="101600" prst="coolSlant"/>
              <a:bevelB w="152400" h="50800" prst="softRound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TextBox 47"/>
            <p:cNvSpPr txBox="1"/>
            <p:nvPr/>
          </p:nvSpPr>
          <p:spPr>
            <a:xfrm rot="20094121">
              <a:off x="4897919" y="4544186"/>
              <a:ext cx="351675" cy="35167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A" sz="1200" b="1" dirty="0">
                  <a:latin typeface="Times New Roman" pitchFamily="18" charset="0"/>
                  <a:ea typeface="+mj-ea"/>
                  <a:cs typeface="Times New Roman" pitchFamily="18" charset="0"/>
                </a:rPr>
                <a:t>M</a:t>
              </a:r>
              <a:r>
                <a:rPr kumimoji="0" lang="en-CA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IR </a:t>
              </a:r>
              <a:r>
                <a:rPr kumimoji="0" lang="en-CA" sz="12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field</a:t>
              </a:r>
              <a:endPara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93523" y="2420888"/>
            <a:ext cx="1458597" cy="2160240"/>
            <a:chOff x="3689467" y="3789040"/>
            <a:chExt cx="1458597" cy="2160240"/>
          </a:xfrm>
        </p:grpSpPr>
        <p:grpSp>
          <p:nvGrpSpPr>
            <p:cNvPr id="130" name="Group 129"/>
            <p:cNvGrpSpPr/>
            <p:nvPr/>
          </p:nvGrpSpPr>
          <p:grpSpPr>
            <a:xfrm>
              <a:off x="3689467" y="3789040"/>
              <a:ext cx="1458597" cy="2145409"/>
              <a:chOff x="4101510" y="2362376"/>
              <a:chExt cx="1458597" cy="2145409"/>
            </a:xfrm>
          </p:grpSpPr>
          <p:sp>
            <p:nvSpPr>
              <p:cNvPr id="140" name="Snip Same Side Corner Rectangle 139"/>
              <p:cNvSpPr/>
              <p:nvPr/>
            </p:nvSpPr>
            <p:spPr>
              <a:xfrm rot="450409">
                <a:off x="4696011" y="2362376"/>
                <a:ext cx="864096" cy="362932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1320800" h="1498600"/>
                <a:bevelB w="2260600" h="1225550" prst="divot"/>
                <a:contourClr>
                  <a:schemeClr val="dk1"/>
                </a:contourClr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nip Same Side Corner Rectangle 142"/>
              <p:cNvSpPr/>
              <p:nvPr/>
            </p:nvSpPr>
            <p:spPr>
              <a:xfrm rot="450409">
                <a:off x="4101510" y="4144853"/>
                <a:ext cx="864096" cy="362932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1320800" h="1498600"/>
                <a:bevelB w="2260600" h="1225550" prst="divot"/>
                <a:contourClr>
                  <a:schemeClr val="dk1"/>
                </a:contourClr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936" y="5733256"/>
              <a:ext cx="216024" cy="21602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331640" y="286689"/>
            <a:ext cx="3131840" cy="1990183"/>
            <a:chOff x="1331640" y="286689"/>
            <a:chExt cx="3131840" cy="1990183"/>
          </a:xfrm>
        </p:grpSpPr>
        <p:grpSp>
          <p:nvGrpSpPr>
            <p:cNvPr id="32" name="Group 31"/>
            <p:cNvGrpSpPr/>
            <p:nvPr/>
          </p:nvGrpSpPr>
          <p:grpSpPr>
            <a:xfrm>
              <a:off x="1331640" y="286689"/>
              <a:ext cx="3131840" cy="1990183"/>
              <a:chOff x="1224136" y="332656"/>
              <a:chExt cx="3131840" cy="1990183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224136" y="332656"/>
                <a:ext cx="3131840" cy="199018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18002" y="332656"/>
                <a:ext cx="2133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Effect of applied bias</a:t>
                </a:r>
                <a:endParaRPr lang="en-US" u="sng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3113" y="656021"/>
              <a:ext cx="2362201" cy="9017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537790" y="1420745"/>
              <a:ext cx="2529729" cy="800100"/>
              <a:chOff x="1761902" y="1420745"/>
              <a:chExt cx="2529729" cy="8001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5331" y="1420745"/>
                <a:ext cx="2146300" cy="8001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1902" y="1548157"/>
                <a:ext cx="445643" cy="46101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5680562" y="3979496"/>
            <a:ext cx="3445024" cy="2304256"/>
            <a:chOff x="5508104" y="4293096"/>
            <a:chExt cx="3445024" cy="2304256"/>
          </a:xfrm>
        </p:grpSpPr>
        <p:grpSp>
          <p:nvGrpSpPr>
            <p:cNvPr id="34" name="Group 33"/>
            <p:cNvGrpSpPr/>
            <p:nvPr/>
          </p:nvGrpSpPr>
          <p:grpSpPr>
            <a:xfrm>
              <a:off x="5508104" y="4293096"/>
              <a:ext cx="3445024" cy="2304256"/>
              <a:chOff x="5508104" y="4293096"/>
              <a:chExt cx="3445024" cy="2088232"/>
            </a:xfrm>
            <a:solidFill>
              <a:srgbClr val="FFFFFF"/>
            </a:solidFill>
          </p:grpSpPr>
          <p:sp>
            <p:nvSpPr>
              <p:cNvPr id="109" name="Rounded Rectangle 108"/>
              <p:cNvSpPr/>
              <p:nvPr/>
            </p:nvSpPr>
            <p:spPr>
              <a:xfrm>
                <a:off x="5508104" y="4293096"/>
                <a:ext cx="3445024" cy="2088232"/>
              </a:xfrm>
              <a:prstGeom prst="roundRect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999212" y="4293096"/>
                <a:ext cx="2533228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Effect of MIR driving field</a:t>
                </a:r>
                <a:endParaRPr lang="en-US" u="sng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21768" y="4746284"/>
              <a:ext cx="3071107" cy="787400"/>
              <a:chOff x="5852500" y="4746284"/>
              <a:chExt cx="3071107" cy="7874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9307" y="4746284"/>
                <a:ext cx="2654300" cy="787400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2500" y="4864714"/>
                <a:ext cx="445643" cy="461010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9118" y="5498312"/>
              <a:ext cx="1727200" cy="4953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53090" y="6148171"/>
              <a:ext cx="1778000" cy="3302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57216" y="37862"/>
            <a:ext cx="8100392" cy="3645024"/>
            <a:chOff x="1043608" y="53999"/>
            <a:chExt cx="8100392" cy="3645024"/>
          </a:xfrm>
        </p:grpSpPr>
        <p:grpSp>
          <p:nvGrpSpPr>
            <p:cNvPr id="3" name="Group 2"/>
            <p:cNvGrpSpPr/>
            <p:nvPr/>
          </p:nvGrpSpPr>
          <p:grpSpPr>
            <a:xfrm>
              <a:off x="1043608" y="53999"/>
              <a:ext cx="8100392" cy="3645024"/>
              <a:chOff x="1043608" y="0"/>
              <a:chExt cx="8100392" cy="364502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043608" y="0"/>
                <a:ext cx="8100392" cy="2348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1619672" y="548680"/>
                <a:ext cx="4104456" cy="3096344"/>
                <a:chOff x="1115616" y="1844824"/>
                <a:chExt cx="4104456" cy="309634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115616" y="1844824"/>
                  <a:ext cx="4104456" cy="1747279"/>
                  <a:chOff x="1043608" y="1790672"/>
                  <a:chExt cx="4104456" cy="1747279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 rotWithShape="1">
                  <a:blip r:embed="rId13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6034" b="89451" l="18182" r="65091"/>
                            </a14:imgEffect>
                            <a14:imgEffect>
                              <a14:sharpenSoften amount="-50000"/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</a:extLst>
                  </a:blip>
                  <a:srcRect l="16479" t="11815" r="24344" b="10970"/>
                  <a:stretch/>
                </p:blipFill>
                <p:spPr>
                  <a:xfrm rot="1220079">
                    <a:off x="3769656" y="2401230"/>
                    <a:ext cx="816814" cy="1136721"/>
                  </a:xfrm>
                  <a:prstGeom prst="rect">
                    <a:avLst/>
                  </a:prstGeom>
                  <a:effectLst>
                    <a:glow rad="190500">
                      <a:schemeClr val="bg1">
                        <a:lumMod val="65000"/>
                      </a:schemeClr>
                    </a:glow>
                  </a:effectLst>
                </p:spPr>
              </p:pic>
              <p:grpSp>
                <p:nvGrpSpPr>
                  <p:cNvPr id="79" name="Group 233"/>
                  <p:cNvGrpSpPr/>
                  <p:nvPr/>
                </p:nvGrpSpPr>
                <p:grpSpPr>
                  <a:xfrm>
                    <a:off x="2051720" y="2414392"/>
                    <a:ext cx="2376264" cy="360023"/>
                    <a:chOff x="20908718" y="13681768"/>
                    <a:chExt cx="4119058" cy="936106"/>
                  </a:xfrm>
                  <a:gradFill>
                    <a:gsLst>
                      <a:gs pos="0">
                        <a:schemeClr val="accent2">
                          <a:lumMod val="50000"/>
                        </a:schemeClr>
                      </a:gs>
                      <a:gs pos="25000">
                        <a:schemeClr val="accent2">
                          <a:tint val="85000"/>
                        </a:schemeClr>
                      </a:gs>
                      <a:gs pos="40000">
                        <a:schemeClr val="accent2">
                          <a:tint val="92000"/>
                        </a:schemeClr>
                      </a:gs>
                      <a:gs pos="50000">
                        <a:schemeClr val="accent2">
                          <a:tint val="93000"/>
                        </a:schemeClr>
                      </a:gs>
                      <a:gs pos="60000">
                        <a:schemeClr val="accent2">
                          <a:tint val="92000"/>
                        </a:schemeClr>
                      </a:gs>
                      <a:gs pos="75000">
                        <a:schemeClr val="accent2">
                          <a:tint val="83000"/>
                          <a:satMod val="108000"/>
                        </a:schemeClr>
                      </a:gs>
                      <a:gs pos="100000">
                        <a:schemeClr val="accent2">
                          <a:tint val="48000"/>
                          <a:satMod val="150000"/>
                        </a:schemeClr>
                      </a:gs>
                    </a:gsLst>
                    <a:lin ang="5400000" scaled="0"/>
                  </a:gradFill>
                </p:grpSpPr>
                <p:sp>
                  <p:nvSpPr>
                    <p:cNvPr id="89" name="L-Shape 88"/>
                    <p:cNvSpPr/>
                    <p:nvPr/>
                  </p:nvSpPr>
                  <p:spPr>
                    <a:xfrm>
                      <a:off x="20922769" y="13753779"/>
                      <a:ext cx="4104456" cy="864095"/>
                    </a:xfrm>
                    <a:prstGeom prst="corner">
                      <a:avLst>
                        <a:gd name="adj1" fmla="val 38150"/>
                        <a:gd name="adj2" fmla="val 24937"/>
                      </a:avLst>
                    </a:prstGeom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25000">
                          <a:schemeClr val="accent2">
                            <a:tint val="85000"/>
                          </a:schemeClr>
                        </a:gs>
                        <a:gs pos="40000">
                          <a:schemeClr val="accent2">
                            <a:tint val="92000"/>
                          </a:schemeClr>
                        </a:gs>
                        <a:gs pos="50000">
                          <a:schemeClr val="accent2">
                            <a:tint val="93000"/>
                          </a:schemeClr>
                        </a:gs>
                        <a:gs pos="60000">
                          <a:schemeClr val="accent2">
                            <a:tint val="92000"/>
                          </a:schemeClr>
                        </a:gs>
                        <a:gs pos="75000">
                          <a:schemeClr val="accent2">
                            <a:tint val="83000"/>
                            <a:satMod val="108000"/>
                          </a:schemeClr>
                        </a:gs>
                        <a:gs pos="100000">
                          <a:schemeClr val="accent2">
                            <a:tint val="48000"/>
                            <a:satMod val="150000"/>
                          </a:schemeClr>
                        </a:gs>
                      </a:gsLst>
                      <a:lin ang="5400000" scaled="0"/>
                    </a:gra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90" name="L-Shape 89"/>
                    <p:cNvSpPr/>
                    <p:nvPr/>
                  </p:nvSpPr>
                  <p:spPr>
                    <a:xfrm flipV="1">
                      <a:off x="20908718" y="13681768"/>
                      <a:ext cx="4119058" cy="936103"/>
                    </a:xfrm>
                    <a:prstGeom prst="corner">
                      <a:avLst>
                        <a:gd name="adj1" fmla="val 48145"/>
                        <a:gd name="adj2" fmla="val 60213"/>
                      </a:avLst>
                    </a:prstGeom>
                    <a:grpFill/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sp>
                <p:nvSpPr>
                  <p:cNvPr id="80" name="Cube 79"/>
                  <p:cNvSpPr/>
                  <p:nvPr/>
                </p:nvSpPr>
                <p:spPr>
                  <a:xfrm>
                    <a:off x="1043608" y="1790672"/>
                    <a:ext cx="3672408" cy="692349"/>
                  </a:xfrm>
                  <a:prstGeom prst="cube">
                    <a:avLst>
                      <a:gd name="adj" fmla="val 33020"/>
                    </a:avLst>
                  </a:prstGeom>
                  <a:gradFill flip="none" rotWithShape="1">
                    <a:gsLst>
                      <a:gs pos="0">
                        <a:schemeClr val="dk1">
                          <a:tint val="92000"/>
                          <a:satMod val="170000"/>
                          <a:alpha val="62000"/>
                        </a:schemeClr>
                      </a:gs>
                      <a:gs pos="15000">
                        <a:schemeClr val="dk1">
                          <a:tint val="92000"/>
                          <a:shade val="99000"/>
                          <a:satMod val="170000"/>
                          <a:alpha val="62000"/>
                        </a:schemeClr>
                      </a:gs>
                      <a:gs pos="62000">
                        <a:schemeClr val="dk1">
                          <a:tint val="96000"/>
                          <a:shade val="80000"/>
                          <a:satMod val="170000"/>
                          <a:alpha val="62000"/>
                        </a:schemeClr>
                      </a:gs>
                      <a:gs pos="97000">
                        <a:schemeClr val="dk1">
                          <a:tint val="98000"/>
                          <a:shade val="63000"/>
                          <a:satMod val="170000"/>
                          <a:alpha val="62000"/>
                        </a:schemeClr>
                      </a:gs>
                      <a:gs pos="100000">
                        <a:schemeClr val="dk1">
                          <a:shade val="62000"/>
                          <a:satMod val="170000"/>
                          <a:alpha val="62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>
                  <a:xfrm>
                    <a:off x="4440532" y="2608331"/>
                    <a:ext cx="304634" cy="304634"/>
                  </a:xfrm>
                  <a:prstGeom prst="arc">
                    <a:avLst>
                      <a:gd name="adj1" fmla="val 16200000"/>
                      <a:gd name="adj2" fmla="val 5220912"/>
                    </a:avLst>
                  </a:prstGeom>
                  <a:ln w="22225">
                    <a:solidFill>
                      <a:schemeClr val="tx1">
                        <a:alpha val="94000"/>
                      </a:schemeClr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3563888" y="2060848"/>
                    <a:ext cx="351675" cy="351674"/>
                  </a:xfrm>
                  <a:prstGeom prst="rect">
                    <a:avLst/>
                  </a:prstGeom>
                </p:spPr>
                <p:txBody>
                  <a:bodyPr vert="horz" wrap="none" lIns="91440" tIns="45720" rIns="91440" bIns="45720" rtlCol="0" anchor="ctr">
                    <a:normAutofit fontScale="85000" lnSpcReduction="20000"/>
                  </a:bodyPr>
                  <a:lstStyle/>
                  <a:p>
                    <a:pPr marL="0" marR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CA" sz="2400" b="1" dirty="0">
                        <a:latin typeface="Times New Roman" pitchFamily="18" charset="0"/>
                        <a:ea typeface="+mj-ea"/>
                        <a:cs typeface="Times New Roman" pitchFamily="18" charset="0"/>
                      </a:rPr>
                      <a:t>A</a:t>
                    </a:r>
                    <a:r>
                      <a:rPr lang="en-CA" sz="2400" b="1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rPr>
                      <a:t>FM</a:t>
                    </a:r>
                    <a:endParaRPr kumimoji="0" lang="en-CA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4737753" y="2525203"/>
                    <a:ext cx="41031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CA" i="1" dirty="0" smtClean="0">
                        <a:latin typeface="Times New Roman" pitchFamily="18" charset="0"/>
                        <a:cs typeface="Times New Roman" pitchFamily="18" charset="0"/>
                      </a:rPr>
                      <a:t>&amp;</a:t>
                    </a:r>
                    <a:endParaRPr lang="en-CA" i="1" dirty="0"/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4228532" y="3598612"/>
                  <a:ext cx="175804" cy="1342556"/>
                  <a:chOff x="4228532" y="3598612"/>
                  <a:chExt cx="175804" cy="1342556"/>
                </a:xfrm>
              </p:grpSpPr>
              <p:grpSp>
                <p:nvGrpSpPr>
                  <p:cNvPr id="43" name="Group 244"/>
                  <p:cNvGrpSpPr/>
                  <p:nvPr/>
                </p:nvGrpSpPr>
                <p:grpSpPr>
                  <a:xfrm rot="15886688">
                    <a:off x="3614651" y="4221654"/>
                    <a:ext cx="1333395" cy="105633"/>
                    <a:chOff x="33092032" y="15121930"/>
                    <a:chExt cx="4320480" cy="216024"/>
                  </a:xfrm>
                </p:grpSpPr>
                <p:sp>
                  <p:nvSpPr>
                    <p:cNvPr id="61" name="Chevron 60"/>
                    <p:cNvSpPr/>
                    <p:nvPr/>
                  </p:nvSpPr>
                  <p:spPr>
                    <a:xfrm>
                      <a:off x="33585801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Chevron 61"/>
                    <p:cNvSpPr/>
                    <p:nvPr/>
                  </p:nvSpPr>
                  <p:spPr>
                    <a:xfrm>
                      <a:off x="34079570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3" name="Chevron 62"/>
                    <p:cNvSpPr/>
                    <p:nvPr/>
                  </p:nvSpPr>
                  <p:spPr>
                    <a:xfrm>
                      <a:off x="34573339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4" name="Chevron 63"/>
                    <p:cNvSpPr/>
                    <p:nvPr/>
                  </p:nvSpPr>
                  <p:spPr>
                    <a:xfrm>
                      <a:off x="33092032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5" name="Chevron 64"/>
                    <p:cNvSpPr/>
                    <p:nvPr/>
                  </p:nvSpPr>
                  <p:spPr>
                    <a:xfrm>
                      <a:off x="35067109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Chevron 65"/>
                    <p:cNvSpPr/>
                    <p:nvPr/>
                  </p:nvSpPr>
                  <p:spPr>
                    <a:xfrm>
                      <a:off x="37042185" y="15121930"/>
                      <a:ext cx="370327" cy="216024"/>
                    </a:xfrm>
                    <a:prstGeom prst="chevron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7" name="Chevron 66"/>
                    <p:cNvSpPr/>
                    <p:nvPr/>
                  </p:nvSpPr>
                  <p:spPr>
                    <a:xfrm>
                      <a:off x="36548416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Chevron 67"/>
                    <p:cNvSpPr/>
                    <p:nvPr/>
                  </p:nvSpPr>
                  <p:spPr>
                    <a:xfrm>
                      <a:off x="35560878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9" name="Chevron 68"/>
                    <p:cNvSpPr/>
                    <p:nvPr/>
                  </p:nvSpPr>
                  <p:spPr>
                    <a:xfrm>
                      <a:off x="36044360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245"/>
                  <p:cNvGrpSpPr/>
                  <p:nvPr/>
                </p:nvGrpSpPr>
                <p:grpSpPr>
                  <a:xfrm rot="14994437">
                    <a:off x="4003340" y="3912105"/>
                    <a:ext cx="714490" cy="87503"/>
                    <a:chOff x="33092032" y="15121930"/>
                    <a:chExt cx="4320480" cy="216024"/>
                  </a:xfrm>
                </p:grpSpPr>
                <p:sp>
                  <p:nvSpPr>
                    <p:cNvPr id="52" name="Chevron 51"/>
                    <p:cNvSpPr/>
                    <p:nvPr/>
                  </p:nvSpPr>
                  <p:spPr>
                    <a:xfrm>
                      <a:off x="33585801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" name="Chevron 52"/>
                    <p:cNvSpPr/>
                    <p:nvPr/>
                  </p:nvSpPr>
                  <p:spPr>
                    <a:xfrm>
                      <a:off x="34079570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" name="Chevron 34"/>
                    <p:cNvSpPr/>
                    <p:nvPr/>
                  </p:nvSpPr>
                  <p:spPr>
                    <a:xfrm>
                      <a:off x="34573339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Chevron 35"/>
                    <p:cNvSpPr/>
                    <p:nvPr/>
                  </p:nvSpPr>
                  <p:spPr>
                    <a:xfrm>
                      <a:off x="33092032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6" name="Chevron 55"/>
                    <p:cNvSpPr/>
                    <p:nvPr/>
                  </p:nvSpPr>
                  <p:spPr>
                    <a:xfrm>
                      <a:off x="35067109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Chevron 56"/>
                    <p:cNvSpPr/>
                    <p:nvPr/>
                  </p:nvSpPr>
                  <p:spPr>
                    <a:xfrm>
                      <a:off x="37042185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8" name="Chevron 57"/>
                    <p:cNvSpPr/>
                    <p:nvPr/>
                  </p:nvSpPr>
                  <p:spPr>
                    <a:xfrm>
                      <a:off x="36548416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Chevron 58"/>
                    <p:cNvSpPr/>
                    <p:nvPr/>
                  </p:nvSpPr>
                  <p:spPr>
                    <a:xfrm>
                      <a:off x="35560878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Chevron 59"/>
                    <p:cNvSpPr/>
                    <p:nvPr/>
                  </p:nvSpPr>
                  <p:spPr>
                    <a:xfrm>
                      <a:off x="36044360" y="15121930"/>
                      <a:ext cx="370327" cy="216024"/>
                    </a:xfrm>
                    <a:prstGeom prst="chevron">
                      <a:avLst/>
                    </a:prstGeom>
                    <a:effectLst>
                      <a:glow rad="101600">
                        <a:schemeClr val="bg1">
                          <a:lumMod val="50000"/>
                          <a:alpha val="40000"/>
                        </a:schemeClr>
                      </a:glow>
                      <a:outerShdw blurRad="63500" dist="25400" dir="5400000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30" name="Group 29"/>
            <p:cNvGrpSpPr/>
            <p:nvPr/>
          </p:nvGrpSpPr>
          <p:grpSpPr>
            <a:xfrm>
              <a:off x="5315767" y="1059718"/>
              <a:ext cx="457200" cy="994667"/>
              <a:chOff x="5315767" y="1078392"/>
              <a:chExt cx="457200" cy="994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17984" y="1078392"/>
                <a:ext cx="279400" cy="406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15767" y="1692059"/>
                <a:ext cx="457200" cy="381000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5782699" y="22182"/>
            <a:ext cx="3419872" cy="2701020"/>
            <a:chOff x="8814412" y="-89774"/>
            <a:chExt cx="3419872" cy="2701020"/>
          </a:xfrm>
        </p:grpSpPr>
        <p:grpSp>
          <p:nvGrpSpPr>
            <p:cNvPr id="10" name="Group 9"/>
            <p:cNvGrpSpPr/>
            <p:nvPr/>
          </p:nvGrpSpPr>
          <p:grpSpPr>
            <a:xfrm>
              <a:off x="8814412" y="-89774"/>
              <a:ext cx="3419872" cy="2701020"/>
              <a:chOff x="5724128" y="26262"/>
              <a:chExt cx="3419872" cy="2701020"/>
            </a:xfrm>
            <a:solidFill>
              <a:srgbClr val="FFFFFF"/>
            </a:solidFill>
          </p:grpSpPr>
          <p:sp>
            <p:nvSpPr>
              <p:cNvPr id="135" name="Rounded Rectangle 134"/>
              <p:cNvSpPr/>
              <p:nvPr/>
            </p:nvSpPr>
            <p:spPr>
              <a:xfrm>
                <a:off x="5724128" y="26262"/>
                <a:ext cx="3419872" cy="2701020"/>
              </a:xfrm>
              <a:prstGeom prst="roundRect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151612" y="285157"/>
                <a:ext cx="261855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Atomic Force Microscope</a:t>
                </a:r>
                <a:endParaRPr lang="en-US" u="sng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823290" y="732974"/>
              <a:ext cx="3390900" cy="495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48873" y="1405453"/>
              <a:ext cx="3365318" cy="7493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42252" y="28350"/>
            <a:ext cx="8171266" cy="6825631"/>
            <a:chOff x="1035805" y="388408"/>
            <a:chExt cx="8100392" cy="6825631"/>
          </a:xfrm>
        </p:grpSpPr>
        <p:sp>
          <p:nvSpPr>
            <p:cNvPr id="86" name="Rectangle 85"/>
            <p:cNvSpPr/>
            <p:nvPr/>
          </p:nvSpPr>
          <p:spPr>
            <a:xfrm>
              <a:off x="1035805" y="388408"/>
              <a:ext cx="8100392" cy="6825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57060" y="1556711"/>
              <a:ext cx="6849523" cy="463346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8279064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Perpetua" pitchFamily="18" charset="0"/>
                <a:ea typeface="+mj-ea"/>
                <a:cs typeface="+mj-cs"/>
              </a:rPr>
              <a:t>5/7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574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87624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800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Extracting DBP</a:t>
            </a:r>
            <a:r>
              <a:rPr lang="en-US" sz="2800" b="1" u="sng" baseline="30000" dirty="0" smtClean="0">
                <a:solidFill>
                  <a:srgbClr val="800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en-US" sz="2800" b="1" u="sng" dirty="0">
                <a:solidFill>
                  <a:srgbClr val="800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800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Tunneling and </a:t>
            </a:r>
            <a:r>
              <a:rPr lang="en-US" sz="2800" b="1" u="sng" dirty="0" err="1" smtClean="0">
                <a:solidFill>
                  <a:srgbClr val="800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Decoherence</a:t>
            </a:r>
            <a:r>
              <a:rPr lang="en-US" sz="2800" b="1" u="sng" dirty="0" smtClean="0">
                <a:solidFill>
                  <a:srgbClr val="800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Rates</a:t>
            </a:r>
            <a:endParaRPr lang="en-CA" u="sng" baseline="30000" dirty="0">
              <a:solidFill>
                <a:srgbClr val="80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941" y="1223146"/>
            <a:ext cx="7557025" cy="45608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51804" y="804203"/>
            <a:ext cx="7745161" cy="6021288"/>
            <a:chOff x="1283113" y="752508"/>
            <a:chExt cx="7056784" cy="6021288"/>
          </a:xfrm>
        </p:grpSpPr>
        <p:sp>
          <p:nvSpPr>
            <p:cNvPr id="2" name="Rectangle 1"/>
            <p:cNvSpPr/>
            <p:nvPr/>
          </p:nvSpPr>
          <p:spPr>
            <a:xfrm>
              <a:off x="1283113" y="752508"/>
              <a:ext cx="7056784" cy="6021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3237" y="783868"/>
              <a:ext cx="5860646" cy="577924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96" y="830908"/>
            <a:ext cx="8036447" cy="5750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7740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noProof="0" dirty="0" smtClean="0">
                <a:latin typeface="Perpetua" pitchFamily="18" charset="0"/>
                <a:ea typeface="+mj-ea"/>
                <a:cs typeface="+mj-cs"/>
              </a:rPr>
              <a:t>6/7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04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1336" y="2606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800" b="1" u="sng" dirty="0" smtClean="0">
                <a:solidFill>
                  <a:srgbClr val="66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Summary and Future Work</a:t>
            </a:r>
            <a:endParaRPr kumimoji="0" lang="en-CA" sz="2800" b="1" i="0" u="sng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6" name="Picture 3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356" y="1394841"/>
            <a:ext cx="1980370" cy="198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8" name="Group 67"/>
          <p:cNvGrpSpPr/>
          <p:nvPr/>
        </p:nvGrpSpPr>
        <p:grpSpPr>
          <a:xfrm>
            <a:off x="6318868" y="1287042"/>
            <a:ext cx="2091112" cy="2213966"/>
            <a:chOff x="6156176" y="476672"/>
            <a:chExt cx="4752528" cy="4600967"/>
          </a:xfrm>
        </p:grpSpPr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6156176" y="476672"/>
              <a:ext cx="4752528" cy="4600967"/>
              <a:chOff x="3978613" y="1234511"/>
              <a:chExt cx="3673929" cy="3870371"/>
            </a:xfrm>
          </p:grpSpPr>
          <p:pic>
            <p:nvPicPr>
              <p:cNvPr id="71" name="Picture 70" descr="ForZahra_0.tmp"/>
              <p:cNvPicPr>
                <a:picLocks noChangeAspect="1"/>
              </p:cNvPicPr>
              <p:nvPr/>
            </p:nvPicPr>
            <p:blipFill>
              <a:blip r:embed="rId4" cstate="print">
                <a:lum bright="-21000" contrast="40000"/>
              </a:blip>
              <a:srcRect l="14192" t="7291" r="71371" b="70834"/>
              <a:stretch>
                <a:fillRect/>
              </a:stretch>
            </p:blipFill>
            <p:spPr>
              <a:xfrm rot="12341919">
                <a:off x="4442188" y="1234511"/>
                <a:ext cx="1548267" cy="2048095"/>
              </a:xfrm>
              <a:prstGeom prst="rect">
                <a:avLst/>
              </a:prstGeom>
              <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3500000" scaled="1"/>
                  <a:tileRect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Relaxed" fov="2100000">
                  <a:rot lat="19200000" lon="1200000" rev="11400000"/>
                </a:camera>
                <a:lightRig rig="morning" dir="t"/>
              </a:scene3d>
              <a:sp3d z="139700" extrusionH="107950" prstMaterial="metal">
                <a:bevelT h="203200"/>
                <a:bevelB w="165100" prst="coolSlant"/>
                <a:extrusionClr>
                  <a:sysClr val="window" lastClr="FFFFFF">
                    <a:lumMod val="95000"/>
                  </a:sysClr>
                </a:extrusionClr>
              </a:sp3d>
            </p:spPr>
          </p:pic>
          <p:pic>
            <p:nvPicPr>
              <p:cNvPr id="72" name="Picture 71" descr="ForZahra_0.tmp"/>
              <p:cNvPicPr>
                <a:picLocks noChangeAspect="1"/>
              </p:cNvPicPr>
              <p:nvPr/>
            </p:nvPicPr>
            <p:blipFill>
              <a:blip r:embed="rId4" cstate="print">
                <a:lum bright="-21000" contrast="40000"/>
              </a:blip>
              <a:srcRect l="14192" t="7291" r="71371" b="70834"/>
              <a:stretch>
                <a:fillRect/>
              </a:stretch>
            </p:blipFill>
            <p:spPr>
              <a:xfrm rot="12341919">
                <a:off x="3978613" y="2929640"/>
                <a:ext cx="1548265" cy="2048095"/>
              </a:xfrm>
              <a:prstGeom prst="rect">
                <a:avLst/>
              </a:prstGeom>
              <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3500000" scaled="1"/>
                  <a:tileRect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Relaxed" fov="2100000">
                  <a:rot lat="19200000" lon="1200000" rev="11400000"/>
                </a:camera>
                <a:lightRig rig="morning" dir="t"/>
              </a:scene3d>
              <a:sp3d z="139700" extrusionH="107950" prstMaterial="metal">
                <a:bevelT h="203200"/>
                <a:bevelB w="165100" prst="coolSlant"/>
                <a:extrusionClr>
                  <a:sysClr val="window" lastClr="FFFFFF">
                    <a:lumMod val="95000"/>
                  </a:sysClr>
                </a:extrusionClr>
              </a:sp3d>
            </p:spPr>
          </p:pic>
          <p:pic>
            <p:nvPicPr>
              <p:cNvPr id="73" name="Picture 72" descr="ForZahra_0.tmp"/>
              <p:cNvPicPr>
                <a:picLocks noChangeAspect="1"/>
              </p:cNvPicPr>
              <p:nvPr/>
            </p:nvPicPr>
            <p:blipFill>
              <a:blip r:embed="rId4" cstate="print">
                <a:lum bright="-21000" contrast="40000"/>
              </a:blip>
              <a:srcRect l="14192" t="7291" r="71371" b="70834"/>
              <a:stretch>
                <a:fillRect/>
              </a:stretch>
            </p:blipFill>
            <p:spPr>
              <a:xfrm rot="12341919">
                <a:off x="6024430" y="1322520"/>
                <a:ext cx="1548267" cy="2048095"/>
              </a:xfrm>
              <a:prstGeom prst="rect">
                <a:avLst/>
              </a:prstGeom>
              <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3500000" scaled="1"/>
                  <a:tileRect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Relaxed" fov="2100000">
                  <a:rot lat="19200000" lon="1200000" rev="11400000"/>
                </a:camera>
                <a:lightRig rig="morning" dir="t"/>
              </a:scene3d>
              <a:sp3d z="139700" extrusionH="107950" prstMaterial="metal">
                <a:bevelT h="203200"/>
                <a:bevelB w="165100" prst="coolSlant"/>
                <a:extrusionClr>
                  <a:sysClr val="window" lastClr="FFFFFF">
                    <a:lumMod val="95000"/>
                  </a:sysClr>
                </a:extrusionClr>
              </a:sp3d>
            </p:spPr>
          </p:pic>
          <p:sp>
            <p:nvSpPr>
              <p:cNvPr id="77" name="Oval 76"/>
              <p:cNvSpPr/>
              <p:nvPr/>
            </p:nvSpPr>
            <p:spPr>
              <a:xfrm>
                <a:off x="4000496" y="4159556"/>
                <a:ext cx="1137707" cy="18156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B83D6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78" name="Teardrop 77"/>
              <p:cNvSpPr/>
              <p:nvPr/>
            </p:nvSpPr>
            <p:spPr>
              <a:xfrm rot="8038244">
                <a:off x="4848911" y="3761037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79" name="Teardrop 78"/>
              <p:cNvSpPr/>
              <p:nvPr/>
            </p:nvSpPr>
            <p:spPr>
              <a:xfrm rot="8038244">
                <a:off x="4027994" y="3701081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789073" y="1873935"/>
                <a:ext cx="851955" cy="214314"/>
              </a:xfrm>
              <a:prstGeom prst="ellipse">
                <a:avLst/>
              </a:prstGeom>
              <a:noFill/>
              <a:ln w="28575" cap="flat" cmpd="sng" algn="ctr">
                <a:solidFill>
                  <a:srgbClr val="B83D6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1" name="Teardrop 80"/>
              <p:cNvSpPr/>
              <p:nvPr/>
            </p:nvSpPr>
            <p:spPr>
              <a:xfrm rot="8038244">
                <a:off x="5357684" y="1519643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7" name="Teardrop 86"/>
              <p:cNvSpPr/>
              <p:nvPr/>
            </p:nvSpPr>
            <p:spPr>
              <a:xfrm rot="8038244">
                <a:off x="4786180" y="1519644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 rot="17052880">
                <a:off x="7202635" y="2133296"/>
                <a:ext cx="550294" cy="20889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B83D6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8038244">
                <a:off x="7357949" y="1591083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" name="Teardrop 89"/>
              <p:cNvSpPr/>
              <p:nvPr/>
            </p:nvSpPr>
            <p:spPr>
              <a:xfrm rot="8038244">
                <a:off x="7286511" y="1948271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 rot="3551430">
                <a:off x="5949886" y="4359649"/>
                <a:ext cx="633607" cy="16094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B83D6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pic>
            <p:nvPicPr>
              <p:cNvPr id="92" name="Picture 91" descr="ForZahra_0.tmp"/>
              <p:cNvPicPr>
                <a:picLocks noChangeAspect="1"/>
              </p:cNvPicPr>
              <p:nvPr/>
            </p:nvPicPr>
            <p:blipFill>
              <a:blip r:embed="rId4" cstate="print">
                <a:lum bright="-21000" contrast="40000"/>
              </a:blip>
              <a:srcRect l="14192" t="7291" r="71371" b="70834"/>
              <a:stretch>
                <a:fillRect/>
              </a:stretch>
            </p:blipFill>
            <p:spPr>
              <a:xfrm rot="12341919">
                <a:off x="5605382" y="3056787"/>
                <a:ext cx="1548265" cy="2048095"/>
              </a:xfrm>
              <a:prstGeom prst="rect">
                <a:avLst/>
              </a:prstGeom>
              <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3500000" scaled="1"/>
                  <a:tileRect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Relaxed" fov="2100000">
                  <a:rot lat="19200000" lon="1200000" rev="11400000"/>
                </a:camera>
                <a:lightRig rig="morning" dir="t"/>
              </a:scene3d>
              <a:sp3d z="139700" extrusionH="107950" prstMaterial="metal">
                <a:bevelT h="203200"/>
                <a:bevelB w="165100" prst="coolSlant"/>
                <a:extrusionClr>
                  <a:sysClr val="window" lastClr="FFFFFF">
                    <a:lumMod val="95000"/>
                  </a:sysClr>
                </a:extrusionClr>
              </a:sp3d>
            </p:spPr>
          </p:pic>
          <p:sp>
            <p:nvSpPr>
              <p:cNvPr id="93" name="Teardrop 92"/>
              <p:cNvSpPr/>
              <p:nvPr/>
            </p:nvSpPr>
            <p:spPr>
              <a:xfrm rot="8038244">
                <a:off x="6209421" y="4117433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4" name="Teardrop 93"/>
              <p:cNvSpPr/>
              <p:nvPr/>
            </p:nvSpPr>
            <p:spPr>
              <a:xfrm rot="8038244">
                <a:off x="6060598" y="3772518"/>
                <a:ext cx="297486" cy="291700"/>
              </a:xfrm>
              <a:prstGeom prst="teardrop">
                <a:avLst>
                  <a:gd name="adj" fmla="val 144200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ysClr val="window" lastClr="FFFFFF">
                    <a:lumMod val="85000"/>
                    <a:alpha val="60000"/>
                  </a:sys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 rot="3742110">
              <a:off x="8511422" y="3731012"/>
              <a:ext cx="1233123" cy="373783"/>
            </a:xfrm>
            <a:prstGeom prst="ellipse">
              <a:avLst/>
            </a:prstGeom>
            <a:noFill/>
            <a:ln w="28575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563888" y="3501008"/>
            <a:ext cx="3456383" cy="3256959"/>
            <a:chOff x="1475658" y="1135529"/>
            <a:chExt cx="5818624" cy="5461823"/>
          </a:xfrm>
        </p:grpSpPr>
        <p:sp>
          <p:nvSpPr>
            <p:cNvPr id="96" name="TextBox 95"/>
            <p:cNvSpPr txBox="1"/>
            <p:nvPr/>
          </p:nvSpPr>
          <p:spPr>
            <a:xfrm>
              <a:off x="6379882" y="1135529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475658" y="1340768"/>
              <a:ext cx="4104454" cy="3023606"/>
              <a:chOff x="1187626" y="1052736"/>
              <a:chExt cx="4104454" cy="3023606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H="1">
                <a:off x="1691680" y="1196022"/>
                <a:ext cx="100811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9" name="Group 115"/>
              <p:cNvGrpSpPr/>
              <p:nvPr/>
            </p:nvGrpSpPr>
            <p:grpSpPr>
              <a:xfrm>
                <a:off x="2555776" y="1052736"/>
                <a:ext cx="2736304" cy="1511438"/>
                <a:chOff x="5796136" y="1988840"/>
                <a:chExt cx="2736304" cy="1511438"/>
              </a:xfrm>
            </p:grpSpPr>
            <p:grpSp>
              <p:nvGrpSpPr>
                <p:cNvPr id="145" name="Group 109"/>
                <p:cNvGrpSpPr/>
                <p:nvPr/>
              </p:nvGrpSpPr>
              <p:grpSpPr>
                <a:xfrm>
                  <a:off x="6372200" y="1988840"/>
                  <a:ext cx="2160240" cy="1511438"/>
                  <a:chOff x="6372200" y="1988840"/>
                  <a:chExt cx="2160240" cy="1511438"/>
                </a:xfrm>
              </p:grpSpPr>
              <p:pic>
                <p:nvPicPr>
                  <p:cNvPr id="147" name="Picture 2" descr="http://t2.gstatic.com/images?q=tbn:ANd9GcR_CpnlRnWBvB-Sye5biB8p31R4PlTHgIy7CuUupon8VSzajLQ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0001" b="28181"/>
                  <a:stretch>
                    <a:fillRect/>
                  </a:stretch>
                </p:blipFill>
                <p:spPr bwMode="auto">
                  <a:xfrm flipH="1">
                    <a:off x="6372200" y="1988840"/>
                    <a:ext cx="2160240" cy="136815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48" name="Isosceles Triangle 147"/>
                  <p:cNvSpPr/>
                  <p:nvPr/>
                </p:nvSpPr>
                <p:spPr>
                  <a:xfrm rot="20737632">
                    <a:off x="7366939" y="2805073"/>
                    <a:ext cx="404513" cy="695205"/>
                  </a:xfrm>
                  <a:prstGeom prst="triangle">
                    <a:avLst>
                      <a:gd name="adj" fmla="val 6303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49" name="Isosceles Triangle 148"/>
                  <p:cNvSpPr/>
                  <p:nvPr/>
                </p:nvSpPr>
                <p:spPr>
                  <a:xfrm rot="403787" flipH="1">
                    <a:off x="7768877" y="2880078"/>
                    <a:ext cx="514576" cy="592821"/>
                  </a:xfrm>
                  <a:prstGeom prst="triangle">
                    <a:avLst>
                      <a:gd name="adj" fmla="val 68627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6660232" y="3212976"/>
                    <a:ext cx="648072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146" name="Picture 2" descr="http://t2.gstatic.com/images?q=tbn:ANd9GcR_CpnlRnWBvB-Sye5biB8p31R4PlTHgIy7CuUupon8VSzajLQ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0000" b="84880"/>
                <a:stretch>
                  <a:fillRect/>
                </a:stretch>
              </p:blipFill>
              <p:spPr bwMode="auto">
                <a:xfrm flipH="1">
                  <a:off x="5796136" y="1988840"/>
                  <a:ext cx="720000" cy="28800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40" name="Straight Connector 139"/>
              <p:cNvCxnSpPr/>
              <p:nvPr/>
            </p:nvCxnSpPr>
            <p:spPr>
              <a:xfrm>
                <a:off x="1691680" y="1196022"/>
                <a:ext cx="0" cy="26650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1" name="Oval 140"/>
              <p:cNvSpPr/>
              <p:nvPr/>
            </p:nvSpPr>
            <p:spPr>
              <a:xfrm>
                <a:off x="1187626" y="2060848"/>
                <a:ext cx="969771" cy="100811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V</a:t>
                </a:r>
                <a:endParaRPr lang="en-US" sz="1200" baseline="-25000" dirty="0"/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flipH="1">
                <a:off x="1475656" y="3932326"/>
                <a:ext cx="423664" cy="83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>
                <a:off x="1548000" y="4004334"/>
                <a:ext cx="302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1619672" y="4076342"/>
                <a:ext cx="158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/>
            <p:cNvCxnSpPr/>
            <p:nvPr/>
          </p:nvCxnSpPr>
          <p:spPr>
            <a:xfrm flipH="1">
              <a:off x="4716016" y="3212976"/>
              <a:ext cx="1296144" cy="33843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59"/>
            <p:cNvGrpSpPr/>
            <p:nvPr/>
          </p:nvGrpSpPr>
          <p:grpSpPr>
            <a:xfrm>
              <a:off x="3419872" y="2654766"/>
              <a:ext cx="2783802" cy="2573704"/>
              <a:chOff x="1405528" y="3431132"/>
              <a:chExt cx="2783802" cy="2573704"/>
            </a:xfrm>
          </p:grpSpPr>
          <p:sp>
            <p:nvSpPr>
              <p:cNvPr id="131" name="Oval 130"/>
              <p:cNvSpPr/>
              <p:nvPr/>
            </p:nvSpPr>
            <p:spPr>
              <a:xfrm rot="17382672">
                <a:off x="2698977" y="4338566"/>
                <a:ext cx="624741" cy="132106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pic>
            <p:nvPicPr>
              <p:cNvPr id="132" name="Picture 131" descr="ForZahra_0.tmp"/>
              <p:cNvPicPr>
                <a:picLocks noChangeAspect="1"/>
              </p:cNvPicPr>
              <p:nvPr/>
            </p:nvPicPr>
            <p:blipFill>
              <a:blip r:embed="rId4" cstate="print">
                <a:lum bright="-21000" contrast="40000"/>
              </a:blip>
              <a:srcRect l="14192" t="7291" r="55240" b="70834"/>
              <a:stretch>
                <a:fillRect/>
              </a:stretch>
            </p:blipFill>
            <p:spPr>
              <a:xfrm rot="12581581">
                <a:off x="1405528" y="3431132"/>
                <a:ext cx="2783802" cy="2573704"/>
              </a:xfrm>
              <a:prstGeom prst="rect">
                <a:avLst/>
              </a:prstGeom>
              <a:ln w="9525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3500000" scaled="1"/>
                  <a:tileRect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Relaxed" fov="2100000">
                  <a:rot lat="19200000" lon="1200000" rev="11400000"/>
                </a:camera>
                <a:lightRig rig="morning" dir="t"/>
              </a:scene3d>
              <a:sp3d z="139700" extrusionH="107950" prstMaterial="metal">
                <a:bevelT w="38100" h="260350"/>
                <a:bevelB w="285750" h="203200" prst="coolSlant"/>
                <a:extrusionClr>
                  <a:schemeClr val="bg1">
                    <a:lumMod val="95000"/>
                  </a:schemeClr>
                </a:extrusionClr>
              </a:sp3d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2915816" y="4225313"/>
                <a:ext cx="1306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 smtClean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CA" sz="11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ardrop 133"/>
              <p:cNvSpPr/>
              <p:nvPr/>
            </p:nvSpPr>
            <p:spPr>
              <a:xfrm rot="8038244">
                <a:off x="2834817" y="4413137"/>
                <a:ext cx="242048" cy="255588"/>
              </a:xfrm>
              <a:prstGeom prst="teardrop">
                <a:avLst>
                  <a:gd name="adj" fmla="val 1442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5" name="Teardrop 134"/>
              <p:cNvSpPr/>
              <p:nvPr/>
            </p:nvSpPr>
            <p:spPr>
              <a:xfrm rot="8038244">
                <a:off x="2970791" y="4053096"/>
                <a:ext cx="242048" cy="255588"/>
              </a:xfrm>
              <a:prstGeom prst="teardrop">
                <a:avLst>
                  <a:gd name="adj" fmla="val 1442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976750" y="4336044"/>
                <a:ext cx="83082" cy="8308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880000" y="4221088"/>
                <a:ext cx="288032" cy="2880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62500" lnSpcReduction="20000"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e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4355976" y="1412776"/>
              <a:ext cx="1656184" cy="5184576"/>
              <a:chOff x="4067944" y="1124744"/>
              <a:chExt cx="1656184" cy="5184576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5724128" y="1124744"/>
                <a:ext cx="0" cy="1800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" name="Snip Same Side Corner Rectangle 124"/>
              <p:cNvSpPr/>
              <p:nvPr/>
            </p:nvSpPr>
            <p:spPr>
              <a:xfrm rot="450409">
                <a:off x="4696011" y="2362376"/>
                <a:ext cx="864096" cy="362932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1320800" h="1498600"/>
                <a:bevelB w="2260600" h="1225550" prst="divot"/>
                <a:contourClr>
                  <a:schemeClr val="dk1"/>
                </a:contourClr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H="1">
                <a:off x="5220072" y="1124744"/>
                <a:ext cx="504056" cy="123179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4427984" y="4653136"/>
                <a:ext cx="0" cy="16561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4067944" y="5013176"/>
                <a:ext cx="648072" cy="648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v</a:t>
                </a:r>
                <a:endParaRPr lang="en-US" sz="1200" b="1" baseline="-25000" dirty="0"/>
              </a:p>
            </p:txBody>
          </p:sp>
          <p:sp>
            <p:nvSpPr>
              <p:cNvPr id="129" name="Snip Same Side Corner Rectangle 128"/>
              <p:cNvSpPr/>
              <p:nvPr/>
            </p:nvSpPr>
            <p:spPr>
              <a:xfrm rot="450409">
                <a:off x="4101510" y="4144853"/>
                <a:ext cx="864096" cy="362932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1320800" h="1498600"/>
                <a:bevelB w="2260600" h="1225550" prst="divot"/>
                <a:contourClr>
                  <a:schemeClr val="dk1"/>
                </a:contourClr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H="1">
                <a:off x="4427984" y="4437112"/>
                <a:ext cx="72008" cy="2160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60"/>
            <p:cNvGrpSpPr/>
            <p:nvPr/>
          </p:nvGrpSpPr>
          <p:grpSpPr>
            <a:xfrm>
              <a:off x="4846391" y="2594213"/>
              <a:ext cx="373681" cy="1038441"/>
              <a:chOff x="4515272" y="3346858"/>
              <a:chExt cx="373681" cy="1038441"/>
            </a:xfrm>
          </p:grpSpPr>
          <p:grpSp>
            <p:nvGrpSpPr>
              <p:cNvPr id="105" name="Group 244"/>
              <p:cNvGrpSpPr/>
              <p:nvPr/>
            </p:nvGrpSpPr>
            <p:grpSpPr>
              <a:xfrm rot="15886688">
                <a:off x="4053781" y="3818174"/>
                <a:ext cx="1028616" cy="105633"/>
                <a:chOff x="34079570" y="15121930"/>
                <a:chExt cx="3332942" cy="216024"/>
              </a:xfrm>
            </p:grpSpPr>
            <p:sp>
              <p:nvSpPr>
                <p:cNvPr id="117" name="Chevron 116"/>
                <p:cNvSpPr/>
                <p:nvPr/>
              </p:nvSpPr>
              <p:spPr>
                <a:xfrm>
                  <a:off x="34079570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Chevron 117"/>
                <p:cNvSpPr/>
                <p:nvPr/>
              </p:nvSpPr>
              <p:spPr>
                <a:xfrm>
                  <a:off x="34573339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Chevron 118"/>
                <p:cNvSpPr/>
                <p:nvPr/>
              </p:nvSpPr>
              <p:spPr>
                <a:xfrm>
                  <a:off x="35067109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Chevron 119"/>
                <p:cNvSpPr/>
                <p:nvPr/>
              </p:nvSpPr>
              <p:spPr>
                <a:xfrm>
                  <a:off x="37042185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 smtClean="0">
                      <a:solidFill>
                        <a:schemeClr val="tx1"/>
                      </a:solidFill>
                    </a:rPr>
                    <a:t> </a:t>
                  </a:r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Chevron 120"/>
                <p:cNvSpPr/>
                <p:nvPr/>
              </p:nvSpPr>
              <p:spPr>
                <a:xfrm>
                  <a:off x="36548416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Chevron 121"/>
                <p:cNvSpPr/>
                <p:nvPr/>
              </p:nvSpPr>
              <p:spPr>
                <a:xfrm>
                  <a:off x="35560878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Chevron 122"/>
                <p:cNvSpPr/>
                <p:nvPr/>
              </p:nvSpPr>
              <p:spPr>
                <a:xfrm>
                  <a:off x="36044360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6" name="Group 245"/>
              <p:cNvGrpSpPr/>
              <p:nvPr/>
            </p:nvGrpSpPr>
            <p:grpSpPr>
              <a:xfrm rot="14994437">
                <a:off x="4303949" y="3660351"/>
                <a:ext cx="714489" cy="87503"/>
                <a:chOff x="33092032" y="15121930"/>
                <a:chExt cx="4320480" cy="216024"/>
              </a:xfrm>
            </p:grpSpPr>
            <p:sp>
              <p:nvSpPr>
                <p:cNvPr id="108" name="Chevron 107"/>
                <p:cNvSpPr/>
                <p:nvPr/>
              </p:nvSpPr>
              <p:spPr>
                <a:xfrm>
                  <a:off x="33585801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Chevron 108"/>
                <p:cNvSpPr/>
                <p:nvPr/>
              </p:nvSpPr>
              <p:spPr>
                <a:xfrm>
                  <a:off x="34079570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Chevron 109"/>
                <p:cNvSpPr/>
                <p:nvPr/>
              </p:nvSpPr>
              <p:spPr>
                <a:xfrm>
                  <a:off x="34573339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Chevron 110"/>
                <p:cNvSpPr/>
                <p:nvPr/>
              </p:nvSpPr>
              <p:spPr>
                <a:xfrm>
                  <a:off x="33092032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Chevron 111"/>
                <p:cNvSpPr/>
                <p:nvPr/>
              </p:nvSpPr>
              <p:spPr>
                <a:xfrm>
                  <a:off x="35067109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Chevron 112"/>
                <p:cNvSpPr/>
                <p:nvPr/>
              </p:nvSpPr>
              <p:spPr>
                <a:xfrm>
                  <a:off x="37042185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 smtClean="0">
                      <a:solidFill>
                        <a:schemeClr val="tx1"/>
                      </a:solidFill>
                    </a:rPr>
                    <a:t> </a:t>
                  </a:r>
                  <a:endParaRPr lang="en-CA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Chevron 113"/>
                <p:cNvSpPr/>
                <p:nvPr/>
              </p:nvSpPr>
              <p:spPr>
                <a:xfrm>
                  <a:off x="36548416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Chevron 114"/>
                <p:cNvSpPr/>
                <p:nvPr/>
              </p:nvSpPr>
              <p:spPr>
                <a:xfrm>
                  <a:off x="35560878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Chevron 115"/>
                <p:cNvSpPr/>
                <p:nvPr/>
              </p:nvSpPr>
              <p:spPr>
                <a:xfrm>
                  <a:off x="36044360" y="15121930"/>
                  <a:ext cx="370327" cy="216024"/>
                </a:xfrm>
                <a:prstGeom prst="chevron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4672929" y="3937313"/>
                <a:ext cx="216024" cy="27966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70000" lnSpcReduction="20000"/>
              </a:bodyPr>
              <a:lstStyle/>
              <a:p>
                <a:pPr>
                  <a:spcBef>
                    <a:spcPct val="0"/>
                  </a:spcBef>
                </a:pPr>
                <a:endParaRPr lang="en-CA" sz="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2" name="Group 55"/>
            <p:cNvGrpSpPr/>
            <p:nvPr/>
          </p:nvGrpSpPr>
          <p:grpSpPr>
            <a:xfrm>
              <a:off x="4624968" y="2492896"/>
              <a:ext cx="2539320" cy="1822073"/>
              <a:chOff x="4483170" y="3349814"/>
              <a:chExt cx="1887974" cy="1822073"/>
            </a:xfrm>
          </p:grpSpPr>
          <p:sp>
            <p:nvSpPr>
              <p:cNvPr id="103" name="Lightning Bolt 102"/>
              <p:cNvSpPr/>
              <p:nvPr/>
            </p:nvSpPr>
            <p:spPr>
              <a:xfrm rot="16415366">
                <a:off x="4516120" y="3316864"/>
                <a:ext cx="1822073" cy="1887974"/>
              </a:xfrm>
              <a:prstGeom prst="lightningBolt">
                <a:avLst/>
              </a:prstGeom>
              <a:gradFill>
                <a:gsLst>
                  <a:gs pos="0">
                    <a:schemeClr val="accent2">
                      <a:tint val="48000"/>
                      <a:satMod val="138000"/>
                      <a:alpha val="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</a:gradFill>
              <a:ln>
                <a:gradFill flip="none" rotWithShape="1"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  <a:outerShdw blurRad="304800" dist="469900" dir="4320000" sx="106000" sy="106000" rotWithShape="0">
                  <a:prstClr val="black">
                    <a:alpha val="29000"/>
                  </a:prstClr>
                </a:outerShdw>
              </a:effectLst>
              <a:scene3d>
                <a:camera prst="orthographicFront">
                  <a:rot lat="18299991" lon="21299948" rev="20099999"/>
                </a:camera>
                <a:lightRig rig="glow" dir="t">
                  <a:rot lat="0" lon="0" rev="4800000"/>
                </a:lightRig>
              </a:scene3d>
              <a:sp3d prstMaterial="powder">
                <a:bevelT w="50800" h="101600" prst="coolSlant"/>
                <a:bevelB w="152400" h="50800" prst="softRound"/>
                <a:contourClr>
                  <a:schemeClr val="accent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20094121">
                <a:off x="5116160" y="4114158"/>
                <a:ext cx="351675" cy="35167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77500" lnSpcReduction="20000"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CA" sz="1200" b="1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M</a:t>
                </a:r>
                <a:r>
                  <a:rPr lang="en-CA" sz="1200" b="1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IR</a:t>
                </a:r>
                <a:r>
                  <a:rPr kumimoji="0" lang="en-CA" sz="12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field</a:t>
                </a:r>
                <a:endParaRPr kumimoji="0" lang="en-CA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168" name="Rectangle 167"/>
          <p:cNvSpPr/>
          <p:nvPr/>
        </p:nvSpPr>
        <p:spPr>
          <a:xfrm rot="5400000">
            <a:off x="2218518" y="-114512"/>
            <a:ext cx="5797062" cy="80539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2284013" y="3724627"/>
            <a:ext cx="2520280" cy="3403569"/>
            <a:chOff x="5508104" y="3490719"/>
            <a:chExt cx="2520280" cy="3403569"/>
          </a:xfrm>
        </p:grpSpPr>
        <p:sp>
          <p:nvSpPr>
            <p:cNvPr id="238" name="Rectangle 237"/>
            <p:cNvSpPr/>
            <p:nvPr/>
          </p:nvSpPr>
          <p:spPr>
            <a:xfrm>
              <a:off x="5508104" y="3509912"/>
              <a:ext cx="2448272" cy="33843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Picture 2" descr="C:\Users\eclipse\Downloads\microscope_500_wht.gif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490719"/>
              <a:ext cx="1872208" cy="336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6" name="TextBox 415"/>
          <p:cNvSpPr txBox="1"/>
          <p:nvPr/>
        </p:nvSpPr>
        <p:spPr>
          <a:xfrm>
            <a:off x="8279064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noProof="0" dirty="0" smtClean="0">
                <a:latin typeface="Perpetua" pitchFamily="18" charset="0"/>
                <a:ea typeface="+mj-ea"/>
                <a:cs typeface="+mj-cs"/>
              </a:rPr>
              <a:t>7/7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954" y="1202994"/>
            <a:ext cx="3623513" cy="2535155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5427095" y="1057375"/>
            <a:ext cx="3490034" cy="3162809"/>
            <a:chOff x="6603570" y="4581128"/>
            <a:chExt cx="2383740" cy="2160240"/>
          </a:xfrm>
        </p:grpSpPr>
        <p:grpSp>
          <p:nvGrpSpPr>
            <p:cNvPr id="153" name="Group 152"/>
            <p:cNvGrpSpPr/>
            <p:nvPr/>
          </p:nvGrpSpPr>
          <p:grpSpPr>
            <a:xfrm>
              <a:off x="6660232" y="4581128"/>
              <a:ext cx="2327078" cy="2160240"/>
              <a:chOff x="1763688" y="1135529"/>
              <a:chExt cx="5530594" cy="5461823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6379882" y="1135529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erpetua" pitchFamily="18" charset="0"/>
                  <a:ea typeface="+mj-ea"/>
                  <a:cs typeface="+mj-cs"/>
                </a:endParaRP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1763688" y="1340768"/>
                <a:ext cx="3816424" cy="3023606"/>
                <a:chOff x="1475656" y="1052736"/>
                <a:chExt cx="3816424" cy="3023606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1691680" y="1196022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5" name="Group 115"/>
                <p:cNvGrpSpPr/>
                <p:nvPr/>
              </p:nvGrpSpPr>
              <p:grpSpPr>
                <a:xfrm>
                  <a:off x="2555776" y="1052736"/>
                  <a:ext cx="2736304" cy="1511438"/>
                  <a:chOff x="5796136" y="1988840"/>
                  <a:chExt cx="2736304" cy="1511438"/>
                </a:xfrm>
              </p:grpSpPr>
              <p:grpSp>
                <p:nvGrpSpPr>
                  <p:cNvPr id="230" name="Group 109"/>
                  <p:cNvGrpSpPr/>
                  <p:nvPr/>
                </p:nvGrpSpPr>
                <p:grpSpPr>
                  <a:xfrm>
                    <a:off x="6372200" y="1988840"/>
                    <a:ext cx="2160240" cy="1511438"/>
                    <a:chOff x="6372200" y="1988840"/>
                    <a:chExt cx="2160240" cy="1511438"/>
                  </a:xfrm>
                </p:grpSpPr>
                <p:pic>
                  <p:nvPicPr>
                    <p:cNvPr id="240" name="Picture 2" descr="http://t2.gstatic.com/images?q=tbn:ANd9GcR_CpnlRnWBvB-Sye5biB8p31R4PlTHgIy7CuUupon8VSzajLQ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10001" b="28181"/>
                    <a:stretch>
                      <a:fillRect/>
                    </a:stretch>
                  </p:blipFill>
                  <p:spPr bwMode="auto">
                    <a:xfrm flipH="1">
                      <a:off x="6372200" y="1988840"/>
                      <a:ext cx="2160240" cy="1368152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41" name="Isosceles Triangle 240"/>
                    <p:cNvSpPr/>
                    <p:nvPr/>
                  </p:nvSpPr>
                  <p:spPr>
                    <a:xfrm rot="20737632">
                      <a:off x="7366939" y="2805073"/>
                      <a:ext cx="404513" cy="695205"/>
                    </a:xfrm>
                    <a:prstGeom prst="triangle">
                      <a:avLst>
                        <a:gd name="adj" fmla="val 6303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42" name="Isosceles Triangle 241"/>
                    <p:cNvSpPr/>
                    <p:nvPr/>
                  </p:nvSpPr>
                  <p:spPr>
                    <a:xfrm rot="403787" flipH="1">
                      <a:off x="7768877" y="2880078"/>
                      <a:ext cx="514576" cy="592821"/>
                    </a:xfrm>
                    <a:prstGeom prst="triangle">
                      <a:avLst>
                        <a:gd name="adj" fmla="val 6862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>
                    <a:xfrm>
                      <a:off x="6660232" y="3212976"/>
                      <a:ext cx="648072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pic>
                <p:nvPicPr>
                  <p:cNvPr id="231" name="Picture 2" descr="http://t2.gstatic.com/images?q=tbn:ANd9GcR_CpnlRnWBvB-Sye5biB8p31R4PlTHgIy7CuUupon8VSzajLQ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70000" b="84880"/>
                  <a:stretch>
                    <a:fillRect/>
                  </a:stretch>
                </p:blipFill>
                <p:spPr bwMode="auto">
                  <a:xfrm flipH="1">
                    <a:off x="5796136" y="1988840"/>
                    <a:ext cx="720000" cy="288000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691680" y="1196022"/>
                  <a:ext cx="0" cy="26650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1475656" y="3932326"/>
                  <a:ext cx="423664" cy="8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H="1">
                  <a:off x="1548000" y="4004334"/>
                  <a:ext cx="30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H="1">
                  <a:off x="1619672" y="4076342"/>
                  <a:ext cx="158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flipH="1">
                <a:off x="4716016" y="3212976"/>
                <a:ext cx="1296144" cy="33843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8" name="Group 59"/>
              <p:cNvGrpSpPr/>
              <p:nvPr/>
            </p:nvGrpSpPr>
            <p:grpSpPr>
              <a:xfrm>
                <a:off x="3419872" y="2654766"/>
                <a:ext cx="2783802" cy="2573704"/>
                <a:chOff x="1405528" y="3431132"/>
                <a:chExt cx="2783802" cy="2573704"/>
              </a:xfrm>
            </p:grpSpPr>
            <p:sp>
              <p:nvSpPr>
                <p:cNvPr id="217" name="Oval 216"/>
                <p:cNvSpPr/>
                <p:nvPr/>
              </p:nvSpPr>
              <p:spPr>
                <a:xfrm rot="17382672">
                  <a:off x="2698977" y="4338566"/>
                  <a:ext cx="624741" cy="132106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218" name="Picture 217" descr="ForZahra_0.tmp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-21000" contrast="40000"/>
                </a:blip>
                <a:srcRect l="14192" t="7291" r="55240" b="70834"/>
                <a:stretch>
                  <a:fillRect/>
                </a:stretch>
              </p:blipFill>
              <p:spPr>
                <a:xfrm rot="12581581">
                  <a:off x="1405528" y="3431132"/>
                  <a:ext cx="2783802" cy="2573704"/>
                </a:xfrm>
                <a:prstGeom prst="rect">
                  <a:avLst/>
                </a:prstGeom>
                <a:ln w="9525">
                  <a:gradFill flip="none"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 fov="2100000">
                    <a:rot lat="19200000" lon="1200000" rev="11400000"/>
                  </a:camera>
                  <a:lightRig rig="morning" dir="t"/>
                </a:scene3d>
                <a:sp3d z="139700" extrusionH="107950" prstMaterial="metal">
                  <a:bevelT w="38100" h="260350"/>
                  <a:bevelB w="285750" h="203200" prst="coolSlant"/>
                  <a:extrusionClr>
                    <a:schemeClr val="bg1">
                      <a:lumMod val="95000"/>
                    </a:schemeClr>
                  </a:extrusionClr>
                </a:sp3d>
              </p:spPr>
            </p:pic>
            <p:sp>
              <p:nvSpPr>
                <p:cNvPr id="219" name="TextBox 218"/>
                <p:cNvSpPr txBox="1"/>
                <p:nvPr/>
              </p:nvSpPr>
              <p:spPr>
                <a:xfrm>
                  <a:off x="2915816" y="4225313"/>
                  <a:ext cx="1306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100" dirty="0" smtClean="0">
                      <a:effectLst>
                        <a:glow rad="228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lang="en-CA" sz="1100" dirty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0" name="Teardrop 219"/>
                <p:cNvSpPr/>
                <p:nvPr/>
              </p:nvSpPr>
              <p:spPr>
                <a:xfrm rot="8038244">
                  <a:off x="2834817" y="4413137"/>
                  <a:ext cx="242048" cy="255588"/>
                </a:xfrm>
                <a:prstGeom prst="teardrop">
                  <a:avLst>
                    <a:gd name="adj" fmla="val 1442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1" name="Teardrop 220"/>
                <p:cNvSpPr/>
                <p:nvPr/>
              </p:nvSpPr>
              <p:spPr>
                <a:xfrm rot="8038244">
                  <a:off x="2970791" y="4053096"/>
                  <a:ext cx="242048" cy="255588"/>
                </a:xfrm>
                <a:prstGeom prst="teardrop">
                  <a:avLst>
                    <a:gd name="adj" fmla="val 1442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2976750" y="4336044"/>
                  <a:ext cx="83082" cy="83082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>
                  <a:off x="2880000" y="4221088"/>
                  <a:ext cx="288032" cy="2880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 fontScale="62500" lnSpcReduction="20000"/>
                </a:bodyPr>
                <a:lstStyle/>
                <a:p>
                  <a:pPr marL="0" marR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4355976" y="1412776"/>
                <a:ext cx="1656184" cy="5184576"/>
                <a:chOff x="4067944" y="1124744"/>
                <a:chExt cx="1656184" cy="5184576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5724128" y="1124744"/>
                  <a:ext cx="0" cy="18002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Snip Same Side Corner Rectangle 189"/>
                <p:cNvSpPr/>
                <p:nvPr/>
              </p:nvSpPr>
              <p:spPr>
                <a:xfrm rot="450409">
                  <a:off x="4696011" y="2362376"/>
                  <a:ext cx="864096" cy="36293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powder">
                  <a:bevelT w="1320800" h="1498600"/>
                  <a:bevelB w="2260600" h="1225550" prst="divot"/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/>
                <p:nvPr/>
              </p:nvCxnSpPr>
              <p:spPr>
                <a:xfrm flipH="1">
                  <a:off x="5220072" y="1124744"/>
                  <a:ext cx="504056" cy="123179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4427984" y="4653136"/>
                  <a:ext cx="0" cy="16561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Oval 213"/>
                <p:cNvSpPr/>
                <p:nvPr/>
              </p:nvSpPr>
              <p:spPr>
                <a:xfrm>
                  <a:off x="4067944" y="5013176"/>
                  <a:ext cx="648072" cy="64807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baseline="-25000" dirty="0"/>
                </a:p>
              </p:txBody>
            </p:sp>
            <p:sp>
              <p:nvSpPr>
                <p:cNvPr id="215" name="Snip Same Side Corner Rectangle 214"/>
                <p:cNvSpPr/>
                <p:nvPr/>
              </p:nvSpPr>
              <p:spPr>
                <a:xfrm rot="450409">
                  <a:off x="4101510" y="4144853"/>
                  <a:ext cx="864096" cy="36293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powder">
                  <a:bevelT w="1320800" h="1498600"/>
                  <a:bevelB w="2260600" h="1225550" prst="divot"/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6" name="Straight Connector 215"/>
                <p:cNvCxnSpPr/>
                <p:nvPr/>
              </p:nvCxnSpPr>
              <p:spPr>
                <a:xfrm flipH="1">
                  <a:off x="4427984" y="4437112"/>
                  <a:ext cx="72008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60"/>
              <p:cNvGrpSpPr/>
              <p:nvPr/>
            </p:nvGrpSpPr>
            <p:grpSpPr>
              <a:xfrm>
                <a:off x="4846391" y="2594213"/>
                <a:ext cx="373681" cy="1038441"/>
                <a:chOff x="4515272" y="3346858"/>
                <a:chExt cx="373681" cy="1038441"/>
              </a:xfrm>
            </p:grpSpPr>
            <p:grpSp>
              <p:nvGrpSpPr>
                <p:cNvPr id="162" name="Group 244"/>
                <p:cNvGrpSpPr/>
                <p:nvPr/>
              </p:nvGrpSpPr>
              <p:grpSpPr>
                <a:xfrm rot="15886688">
                  <a:off x="4053781" y="3818174"/>
                  <a:ext cx="1028616" cy="105633"/>
                  <a:chOff x="34079570" y="15121930"/>
                  <a:chExt cx="3332942" cy="216024"/>
                </a:xfrm>
              </p:grpSpPr>
              <p:sp>
                <p:nvSpPr>
                  <p:cNvPr id="182" name="Chevron 181"/>
                  <p:cNvSpPr/>
                  <p:nvPr/>
                </p:nvSpPr>
                <p:spPr>
                  <a:xfrm>
                    <a:off x="3407957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3" name="Chevron 182"/>
                  <p:cNvSpPr/>
                  <p:nvPr/>
                </p:nvSpPr>
                <p:spPr>
                  <a:xfrm>
                    <a:off x="3457333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Chevron 183"/>
                  <p:cNvSpPr/>
                  <p:nvPr/>
                </p:nvSpPr>
                <p:spPr>
                  <a:xfrm>
                    <a:off x="3506710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Chevron 184"/>
                  <p:cNvSpPr/>
                  <p:nvPr/>
                </p:nvSpPr>
                <p:spPr>
                  <a:xfrm>
                    <a:off x="37042185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6" name="Chevron 185"/>
                  <p:cNvSpPr/>
                  <p:nvPr/>
                </p:nvSpPr>
                <p:spPr>
                  <a:xfrm>
                    <a:off x="36548416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Chevron 186"/>
                  <p:cNvSpPr/>
                  <p:nvPr/>
                </p:nvSpPr>
                <p:spPr>
                  <a:xfrm>
                    <a:off x="35560878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Chevron 187"/>
                  <p:cNvSpPr/>
                  <p:nvPr/>
                </p:nvSpPr>
                <p:spPr>
                  <a:xfrm>
                    <a:off x="3604436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3" name="Group 245"/>
                <p:cNvGrpSpPr/>
                <p:nvPr/>
              </p:nvGrpSpPr>
              <p:grpSpPr>
                <a:xfrm rot="14994437">
                  <a:off x="4303949" y="3660351"/>
                  <a:ext cx="714489" cy="87503"/>
                  <a:chOff x="33092032" y="15121930"/>
                  <a:chExt cx="4320480" cy="216024"/>
                </a:xfrm>
              </p:grpSpPr>
              <p:sp>
                <p:nvSpPr>
                  <p:cNvPr id="165" name="Chevron 164"/>
                  <p:cNvSpPr/>
                  <p:nvPr/>
                </p:nvSpPr>
                <p:spPr>
                  <a:xfrm>
                    <a:off x="33585801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hevron 165"/>
                  <p:cNvSpPr/>
                  <p:nvPr/>
                </p:nvSpPr>
                <p:spPr>
                  <a:xfrm>
                    <a:off x="3407957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Chevron 173"/>
                  <p:cNvSpPr/>
                  <p:nvPr/>
                </p:nvSpPr>
                <p:spPr>
                  <a:xfrm>
                    <a:off x="3457333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5" name="Chevron 174"/>
                  <p:cNvSpPr/>
                  <p:nvPr/>
                </p:nvSpPr>
                <p:spPr>
                  <a:xfrm>
                    <a:off x="33092032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Chevron 175"/>
                  <p:cNvSpPr/>
                  <p:nvPr/>
                </p:nvSpPr>
                <p:spPr>
                  <a:xfrm>
                    <a:off x="3506710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Chevron 176"/>
                  <p:cNvSpPr/>
                  <p:nvPr/>
                </p:nvSpPr>
                <p:spPr>
                  <a:xfrm>
                    <a:off x="37042185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8" name="Chevron 177"/>
                  <p:cNvSpPr/>
                  <p:nvPr/>
                </p:nvSpPr>
                <p:spPr>
                  <a:xfrm>
                    <a:off x="36548416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Chevron 178"/>
                  <p:cNvSpPr/>
                  <p:nvPr/>
                </p:nvSpPr>
                <p:spPr>
                  <a:xfrm>
                    <a:off x="35560878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1" name="Chevron 180"/>
                  <p:cNvSpPr/>
                  <p:nvPr/>
                </p:nvSpPr>
                <p:spPr>
                  <a:xfrm>
                    <a:off x="3604436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4" name="TextBox 163"/>
                <p:cNvSpPr txBox="1"/>
                <p:nvPr/>
              </p:nvSpPr>
              <p:spPr>
                <a:xfrm>
                  <a:off x="4672929" y="3937313"/>
                  <a:ext cx="216024" cy="279666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 fontScale="55000" lnSpcReduction="20000"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CA" sz="9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1" name="Lightning Bolt 160"/>
              <p:cNvSpPr/>
              <p:nvPr/>
            </p:nvSpPr>
            <p:spPr>
              <a:xfrm rot="16415366">
                <a:off x="4983591" y="2134274"/>
                <a:ext cx="1822074" cy="2539320"/>
              </a:xfrm>
              <a:prstGeom prst="lightningBolt">
                <a:avLst/>
              </a:prstGeom>
              <a:gradFill>
                <a:gsLst>
                  <a:gs pos="0">
                    <a:schemeClr val="accent2">
                      <a:tint val="48000"/>
                      <a:satMod val="138000"/>
                      <a:alpha val="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</a:gradFill>
              <a:ln>
                <a:gradFill flip="none" rotWithShape="1"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  <a:outerShdw blurRad="304800" dist="469900" dir="4320000" sx="106000" sy="106000" rotWithShape="0">
                  <a:prstClr val="black">
                    <a:alpha val="29000"/>
                  </a:prstClr>
                </a:outerShdw>
              </a:effectLst>
              <a:scene3d>
                <a:camera prst="orthographicFront">
                  <a:rot lat="18299991" lon="21299948" rev="20099999"/>
                </a:camera>
                <a:lightRig rig="glow" dir="t">
                  <a:rot lat="0" lon="0" rev="4800000"/>
                </a:lightRig>
              </a:scene3d>
              <a:sp3d prstMaterial="powder">
                <a:bevelT w="50800" h="101600" prst="coolSlant"/>
                <a:bevelB w="152400" h="50800" prst="softRound"/>
                <a:contourClr>
                  <a:schemeClr val="accent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54" name="Oval 153"/>
            <p:cNvSpPr/>
            <p:nvPr/>
          </p:nvSpPr>
          <p:spPr>
            <a:xfrm>
              <a:off x="6603570" y="5085184"/>
              <a:ext cx="272686" cy="25632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baseline="-25000" dirty="0"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5725565" y="4736426"/>
            <a:ext cx="3031722" cy="8303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CA" dirty="0" smtClean="0"/>
              <a:t>Z. </a:t>
            </a:r>
            <a:r>
              <a:rPr lang="en-CA" dirty="0" err="1" smtClean="0"/>
              <a:t>Shaterzadeh-Yazdi</a:t>
            </a:r>
            <a:r>
              <a:rPr lang="en-CA" dirty="0" smtClean="0"/>
              <a:t> et al. Phys. Rev. B</a:t>
            </a:r>
            <a:r>
              <a:rPr lang="en-CA" dirty="0"/>
              <a:t>, </a:t>
            </a:r>
            <a:r>
              <a:rPr lang="en-CA" b="1" dirty="0"/>
              <a:t>89</a:t>
            </a:r>
            <a:r>
              <a:rPr lang="en-CA" dirty="0"/>
              <a:t>, 035315 (2014)</a:t>
            </a:r>
            <a:r>
              <a:rPr lang="en-CA" dirty="0" smtClean="0"/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2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794" y="1924222"/>
            <a:ext cx="77761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Thanks for Your Attention</a:t>
            </a:r>
            <a:endParaRPr lang="en-C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 descr="http://www.loftbedplans.biz/wp-content/uploads/2011/02/not-so-smiley-face-question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97" y="3792056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09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02" y="998867"/>
            <a:ext cx="3047561" cy="3514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1787"/>
          <a:stretch/>
        </p:blipFill>
        <p:spPr>
          <a:xfrm>
            <a:off x="1503289" y="998868"/>
            <a:ext cx="3079999" cy="35142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16487" y="4706322"/>
            <a:ext cx="6200411" cy="20046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CA" dirty="0">
                <a:solidFill>
                  <a:srgbClr val="800000"/>
                </a:solidFill>
              </a:rPr>
              <a:t>Characterizing the rate and coherence of single-electron </a:t>
            </a:r>
            <a:r>
              <a:rPr lang="en-CA" dirty="0" smtClean="0">
                <a:solidFill>
                  <a:srgbClr val="800000"/>
                </a:solidFill>
              </a:rPr>
              <a:t>tunnelling </a:t>
            </a:r>
            <a:r>
              <a:rPr lang="en-CA" dirty="0">
                <a:solidFill>
                  <a:srgbClr val="800000"/>
                </a:solidFill>
              </a:rPr>
              <a:t>between </a:t>
            </a:r>
            <a:r>
              <a:rPr lang="en-CA" dirty="0" smtClean="0">
                <a:solidFill>
                  <a:srgbClr val="800000"/>
                </a:solidFill>
              </a:rPr>
              <a:t>two dangling </a:t>
            </a:r>
            <a:r>
              <a:rPr lang="en-CA" dirty="0">
                <a:solidFill>
                  <a:srgbClr val="800000"/>
                </a:solidFill>
              </a:rPr>
              <a:t>bonds on the surface of </a:t>
            </a:r>
            <a:r>
              <a:rPr lang="en-CA" dirty="0" smtClean="0">
                <a:solidFill>
                  <a:srgbClr val="800000"/>
                </a:solidFill>
              </a:rPr>
              <a:t>silicon  </a:t>
            </a:r>
            <a:r>
              <a:rPr lang="en-CA" dirty="0" smtClean="0"/>
              <a:t>Z. </a:t>
            </a:r>
            <a:r>
              <a:rPr lang="en-CA" dirty="0" err="1" smtClean="0"/>
              <a:t>Shaterzadeh-Yazdi</a:t>
            </a:r>
            <a:r>
              <a:rPr lang="en-CA" dirty="0" smtClean="0"/>
              <a:t>, L. </a:t>
            </a:r>
            <a:r>
              <a:rPr lang="en-CA" dirty="0" err="1" smtClean="0"/>
              <a:t>Livadaru</a:t>
            </a:r>
            <a:r>
              <a:rPr lang="en-CA" dirty="0" smtClean="0"/>
              <a:t>, M. </a:t>
            </a:r>
            <a:r>
              <a:rPr lang="en-CA" dirty="0" err="1" smtClean="0"/>
              <a:t>Taucer</a:t>
            </a:r>
            <a:r>
              <a:rPr lang="en-CA" dirty="0" smtClean="0"/>
              <a:t>, J. Slater, J. </a:t>
            </a:r>
            <a:r>
              <a:rPr lang="en-CA" dirty="0" err="1" smtClean="0"/>
              <a:t>Pitters</a:t>
            </a:r>
            <a:r>
              <a:rPr lang="en-CA" dirty="0" smtClean="0"/>
              <a:t>, </a:t>
            </a:r>
          </a:p>
          <a:p>
            <a:pPr marL="0" lvl="1" algn="ctr"/>
            <a:r>
              <a:rPr lang="en-CA" dirty="0" smtClean="0"/>
              <a:t>R. </a:t>
            </a:r>
            <a:r>
              <a:rPr lang="en-CA" dirty="0" err="1" smtClean="0"/>
              <a:t>Wolkow</a:t>
            </a:r>
            <a:r>
              <a:rPr lang="en-CA" dirty="0" smtClean="0"/>
              <a:t>, B. Sanders</a:t>
            </a:r>
          </a:p>
          <a:p>
            <a:pPr marL="0" lvl="1" algn="ctr"/>
            <a:r>
              <a:rPr lang="en-CA" dirty="0" smtClean="0"/>
              <a:t>Physical Review B</a:t>
            </a:r>
            <a:r>
              <a:rPr lang="en-CA" dirty="0"/>
              <a:t>, </a:t>
            </a:r>
            <a:r>
              <a:rPr lang="en-CA" b="1" dirty="0"/>
              <a:t>89</a:t>
            </a:r>
            <a:r>
              <a:rPr lang="en-CA" dirty="0"/>
              <a:t>, 035315 (2014)</a:t>
            </a:r>
            <a:r>
              <a:rPr lang="en-CA" dirty="0" smtClean="0"/>
              <a:t> 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822932" y="62720"/>
            <a:ext cx="4248472" cy="812398"/>
            <a:chOff x="2411760" y="960418"/>
            <a:chExt cx="4248472" cy="812398"/>
          </a:xfrm>
        </p:grpSpPr>
        <p:pic>
          <p:nvPicPr>
            <p:cNvPr id="6" name="Picture 45" descr="IQIS_logo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1052736"/>
              <a:ext cx="648071" cy="64807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10" descr=" 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1076762"/>
              <a:ext cx="677851" cy="62404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 descr="http://www.icsm2008.org/images/logo-uofa.gif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5220072" y="1052736"/>
              <a:ext cx="696505" cy="64807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6024145" y="1071031"/>
              <a:ext cx="636087" cy="629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en-CA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NINT</a:t>
              </a:r>
              <a:endParaRPr lang="en-CA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9952" y="960418"/>
              <a:ext cx="792088" cy="81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</p:grpSp>
    </p:spTree>
    <p:extLst>
      <p:ext uri="{BB962C8B-B14F-4D97-AF65-F5344CB8AC3E}">
        <p14:creationId xmlns:p14="http://schemas.microsoft.com/office/powerpoint/2010/main" val="268234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238944" y="268957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Content Placeholder 2"/>
          <p:cNvSpPr txBox="1">
            <a:spLocks/>
          </p:cNvSpPr>
          <p:nvPr/>
        </p:nvSpPr>
        <p:spPr>
          <a:xfrm>
            <a:off x="1181242" y="1124744"/>
            <a:ext cx="7704856" cy="4896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CA" dirty="0" smtClean="0">
                <a:cs typeface="Arial" pitchFamily="34" charset="0"/>
              </a:rPr>
              <a:t>Introduction: what is a dangling bond (DB)?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Motivation: why studying coupled-DB pairs?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On </a:t>
            </a:r>
            <a:r>
              <a:rPr lang="en-CA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measuring coherence in </a:t>
            </a:r>
          </a:p>
          <a:p>
            <a:pPr marL="0" lvl="1" indent="0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CA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  dangling-bond pair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dynamics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CA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Results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CA" dirty="0" smtClean="0">
                <a:solidFill>
                  <a:schemeClr val="tx1"/>
                </a:solidFill>
                <a:cs typeface="Arial" pitchFamily="34" charset="0"/>
              </a:rPr>
              <a:t>Summary and future direction</a:t>
            </a:r>
          </a:p>
        </p:txBody>
      </p:sp>
      <p:pic>
        <p:nvPicPr>
          <p:cNvPr id="205" name="Picture 36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72" y="1334376"/>
            <a:ext cx="1224272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6461001" y="3212410"/>
            <a:ext cx="2383740" cy="2160240"/>
            <a:chOff x="6603570" y="4581128"/>
            <a:chExt cx="2383740" cy="2160240"/>
          </a:xfrm>
        </p:grpSpPr>
        <p:grpSp>
          <p:nvGrpSpPr>
            <p:cNvPr id="88" name="Group 87"/>
            <p:cNvGrpSpPr/>
            <p:nvPr/>
          </p:nvGrpSpPr>
          <p:grpSpPr>
            <a:xfrm>
              <a:off x="6660232" y="4581128"/>
              <a:ext cx="2327078" cy="2160240"/>
              <a:chOff x="1763688" y="1135529"/>
              <a:chExt cx="5530594" cy="546182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379882" y="1135529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 lnSpcReduction="20000"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erpetua" pitchFamily="18" charset="0"/>
                  <a:ea typeface="+mj-ea"/>
                  <a:cs typeface="+mj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763688" y="1340768"/>
                <a:ext cx="3816424" cy="3023606"/>
                <a:chOff x="1475656" y="1052736"/>
                <a:chExt cx="3816424" cy="3023606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1691680" y="1196022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15"/>
                <p:cNvGrpSpPr/>
                <p:nvPr/>
              </p:nvGrpSpPr>
              <p:grpSpPr>
                <a:xfrm>
                  <a:off x="2555776" y="1052736"/>
                  <a:ext cx="2736304" cy="1511438"/>
                  <a:chOff x="5796136" y="1988840"/>
                  <a:chExt cx="2736304" cy="1511438"/>
                </a:xfrm>
              </p:grpSpPr>
              <p:grpSp>
                <p:nvGrpSpPr>
                  <p:cNvPr id="143" name="Group 109"/>
                  <p:cNvGrpSpPr/>
                  <p:nvPr/>
                </p:nvGrpSpPr>
                <p:grpSpPr>
                  <a:xfrm>
                    <a:off x="6372200" y="1988840"/>
                    <a:ext cx="2160240" cy="1511438"/>
                    <a:chOff x="6372200" y="1988840"/>
                    <a:chExt cx="2160240" cy="1511438"/>
                  </a:xfrm>
                </p:grpSpPr>
                <p:pic>
                  <p:nvPicPr>
                    <p:cNvPr id="145" name="Picture 2" descr="http://t2.gstatic.com/images?q=tbn:ANd9GcR_CpnlRnWBvB-Sye5biB8p31R4PlTHgIy7CuUupon8VSzajLQ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10001" b="28181"/>
                    <a:stretch>
                      <a:fillRect/>
                    </a:stretch>
                  </p:blipFill>
                  <p:spPr bwMode="auto">
                    <a:xfrm flipH="1">
                      <a:off x="6372200" y="1988840"/>
                      <a:ext cx="2160240" cy="1368152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6" name="Isosceles Triangle 145"/>
                    <p:cNvSpPr/>
                    <p:nvPr/>
                  </p:nvSpPr>
                  <p:spPr>
                    <a:xfrm rot="20737632">
                      <a:off x="7366939" y="2805073"/>
                      <a:ext cx="404513" cy="695205"/>
                    </a:xfrm>
                    <a:prstGeom prst="triangle">
                      <a:avLst>
                        <a:gd name="adj" fmla="val 6303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47" name="Isosceles Triangle 146"/>
                    <p:cNvSpPr/>
                    <p:nvPr/>
                  </p:nvSpPr>
                  <p:spPr>
                    <a:xfrm rot="403787" flipH="1">
                      <a:off x="7768877" y="2880078"/>
                      <a:ext cx="514576" cy="592821"/>
                    </a:xfrm>
                    <a:prstGeom prst="triangle">
                      <a:avLst>
                        <a:gd name="adj" fmla="val 6862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6660232" y="3212976"/>
                      <a:ext cx="648072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pic>
                <p:nvPicPr>
                  <p:cNvPr id="144" name="Picture 2" descr="http://t2.gstatic.com/images?q=tbn:ANd9GcR_CpnlRnWBvB-Sye5biB8p31R4PlTHgIy7CuUupon8VSzajLQ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70000" b="84880"/>
                  <a:stretch>
                    <a:fillRect/>
                  </a:stretch>
                </p:blipFill>
                <p:spPr bwMode="auto">
                  <a:xfrm flipH="1">
                    <a:off x="5796136" y="1988840"/>
                    <a:ext cx="720000" cy="288000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691680" y="1196022"/>
                  <a:ext cx="0" cy="26650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1475656" y="3932326"/>
                  <a:ext cx="423664" cy="8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1548000" y="4004334"/>
                  <a:ext cx="30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H="1">
                  <a:off x="1619672" y="4076342"/>
                  <a:ext cx="158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 flipH="1">
                <a:off x="4716016" y="3212976"/>
                <a:ext cx="1296144" cy="33843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" name="Group 59"/>
              <p:cNvGrpSpPr/>
              <p:nvPr/>
            </p:nvGrpSpPr>
            <p:grpSpPr>
              <a:xfrm>
                <a:off x="3419872" y="2654766"/>
                <a:ext cx="2783802" cy="2573704"/>
                <a:chOff x="1405528" y="3431132"/>
                <a:chExt cx="2783802" cy="2573704"/>
              </a:xfrm>
            </p:grpSpPr>
            <p:sp>
              <p:nvSpPr>
                <p:cNvPr id="129" name="Oval 128"/>
                <p:cNvSpPr/>
                <p:nvPr/>
              </p:nvSpPr>
              <p:spPr>
                <a:xfrm rot="17382672">
                  <a:off x="2698977" y="4338566"/>
                  <a:ext cx="624741" cy="132106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30" name="Picture 129" descr="ForZahra_0.tmp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-21000" contrast="40000"/>
                </a:blip>
                <a:srcRect l="14192" t="7291" r="55240" b="70834"/>
                <a:stretch>
                  <a:fillRect/>
                </a:stretch>
              </p:blipFill>
              <p:spPr>
                <a:xfrm rot="12581581">
                  <a:off x="1405528" y="3431132"/>
                  <a:ext cx="2783802" cy="2573704"/>
                </a:xfrm>
                <a:prstGeom prst="rect">
                  <a:avLst/>
                </a:prstGeom>
                <a:ln w="9525">
                  <a:gradFill flip="none"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 fov="2100000">
                    <a:rot lat="19200000" lon="1200000" rev="11400000"/>
                  </a:camera>
                  <a:lightRig rig="morning" dir="t"/>
                </a:scene3d>
                <a:sp3d z="139700" extrusionH="107950" prstMaterial="metal">
                  <a:bevelT w="38100" h="260350"/>
                  <a:bevelB w="285750" h="203200" prst="coolSlant"/>
                  <a:extrusionClr>
                    <a:schemeClr val="bg1">
                      <a:lumMod val="95000"/>
                    </a:schemeClr>
                  </a:extrusionClr>
                </a:sp3d>
              </p:spPr>
            </p:pic>
            <p:sp>
              <p:nvSpPr>
                <p:cNvPr id="131" name="TextBox 130"/>
                <p:cNvSpPr txBox="1"/>
                <p:nvPr/>
              </p:nvSpPr>
              <p:spPr>
                <a:xfrm>
                  <a:off x="2915816" y="4225313"/>
                  <a:ext cx="1306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100" dirty="0" smtClean="0">
                      <a:effectLst>
                        <a:glow rad="228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lang="en-CA" sz="1100" dirty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ardrop 131"/>
                <p:cNvSpPr/>
                <p:nvPr/>
              </p:nvSpPr>
              <p:spPr>
                <a:xfrm rot="8038244">
                  <a:off x="2834817" y="4413137"/>
                  <a:ext cx="242048" cy="255588"/>
                </a:xfrm>
                <a:prstGeom prst="teardrop">
                  <a:avLst>
                    <a:gd name="adj" fmla="val 1442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3" name="Teardrop 132"/>
                <p:cNvSpPr/>
                <p:nvPr/>
              </p:nvSpPr>
              <p:spPr>
                <a:xfrm rot="8038244">
                  <a:off x="2970791" y="4053096"/>
                  <a:ext cx="242048" cy="255588"/>
                </a:xfrm>
                <a:prstGeom prst="teardrop">
                  <a:avLst>
                    <a:gd name="adj" fmla="val 1442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76750" y="4336044"/>
                  <a:ext cx="83082" cy="83082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880000" y="4221088"/>
                  <a:ext cx="288032" cy="2880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 fontScale="25000" lnSpcReduction="20000"/>
                </a:bodyPr>
                <a:lstStyle/>
                <a:p>
                  <a:pPr marL="0" marR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4355976" y="1412776"/>
                <a:ext cx="1656184" cy="5184576"/>
                <a:chOff x="4067944" y="1124744"/>
                <a:chExt cx="1656184" cy="5184576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724128" y="1124744"/>
                  <a:ext cx="0" cy="18002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Snip Same Side Corner Rectangle 122"/>
                <p:cNvSpPr/>
                <p:nvPr/>
              </p:nvSpPr>
              <p:spPr>
                <a:xfrm rot="450409">
                  <a:off x="4696011" y="2362376"/>
                  <a:ext cx="864096" cy="36293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powder">
                  <a:bevelT w="1320800" h="1498600"/>
                  <a:bevelB w="2260600" h="1225550" prst="divot"/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5220072" y="1124744"/>
                  <a:ext cx="504056" cy="123179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427984" y="4653136"/>
                  <a:ext cx="0" cy="16561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067944" y="5013176"/>
                  <a:ext cx="648072" cy="64807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baseline="-25000" dirty="0"/>
                </a:p>
              </p:txBody>
            </p:sp>
            <p:sp>
              <p:nvSpPr>
                <p:cNvPr id="127" name="Snip Same Side Corner Rectangle 126"/>
                <p:cNvSpPr/>
                <p:nvPr/>
              </p:nvSpPr>
              <p:spPr>
                <a:xfrm rot="450409">
                  <a:off x="4101510" y="4144853"/>
                  <a:ext cx="864096" cy="36293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powder">
                  <a:bevelT w="1320800" h="1498600"/>
                  <a:bevelB w="2260600" h="1225550" prst="divot"/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flipH="1">
                  <a:off x="4427984" y="4437112"/>
                  <a:ext cx="72008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60"/>
              <p:cNvGrpSpPr/>
              <p:nvPr/>
            </p:nvGrpSpPr>
            <p:grpSpPr>
              <a:xfrm>
                <a:off x="4846391" y="2594213"/>
                <a:ext cx="373681" cy="1038441"/>
                <a:chOff x="4515272" y="3346858"/>
                <a:chExt cx="373681" cy="1038441"/>
              </a:xfrm>
            </p:grpSpPr>
            <p:grpSp>
              <p:nvGrpSpPr>
                <p:cNvPr id="98" name="Group 244"/>
                <p:cNvGrpSpPr/>
                <p:nvPr/>
              </p:nvGrpSpPr>
              <p:grpSpPr>
                <a:xfrm rot="15886688">
                  <a:off x="4053781" y="3818174"/>
                  <a:ext cx="1028616" cy="105633"/>
                  <a:chOff x="34079570" y="15121930"/>
                  <a:chExt cx="3332942" cy="216024"/>
                </a:xfrm>
              </p:grpSpPr>
              <p:sp>
                <p:nvSpPr>
                  <p:cNvPr id="115" name="Chevron 114"/>
                  <p:cNvSpPr/>
                  <p:nvPr/>
                </p:nvSpPr>
                <p:spPr>
                  <a:xfrm>
                    <a:off x="3407957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Chevron 115"/>
                  <p:cNvSpPr/>
                  <p:nvPr/>
                </p:nvSpPr>
                <p:spPr>
                  <a:xfrm>
                    <a:off x="3457333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Chevron 116"/>
                  <p:cNvSpPr/>
                  <p:nvPr/>
                </p:nvSpPr>
                <p:spPr>
                  <a:xfrm>
                    <a:off x="3506710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Chevron 117"/>
                  <p:cNvSpPr/>
                  <p:nvPr/>
                </p:nvSpPr>
                <p:spPr>
                  <a:xfrm>
                    <a:off x="37042185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Chevron 118"/>
                  <p:cNvSpPr/>
                  <p:nvPr/>
                </p:nvSpPr>
                <p:spPr>
                  <a:xfrm>
                    <a:off x="36548416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Chevron 119"/>
                  <p:cNvSpPr/>
                  <p:nvPr/>
                </p:nvSpPr>
                <p:spPr>
                  <a:xfrm>
                    <a:off x="35560878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Chevron 120"/>
                  <p:cNvSpPr/>
                  <p:nvPr/>
                </p:nvSpPr>
                <p:spPr>
                  <a:xfrm>
                    <a:off x="3604436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9" name="Group 245"/>
                <p:cNvGrpSpPr/>
                <p:nvPr/>
              </p:nvGrpSpPr>
              <p:grpSpPr>
                <a:xfrm rot="14994437">
                  <a:off x="4303949" y="3660351"/>
                  <a:ext cx="714489" cy="87503"/>
                  <a:chOff x="33092032" y="15121930"/>
                  <a:chExt cx="4320480" cy="216024"/>
                </a:xfrm>
              </p:grpSpPr>
              <p:sp>
                <p:nvSpPr>
                  <p:cNvPr id="101" name="Chevron 100"/>
                  <p:cNvSpPr/>
                  <p:nvPr/>
                </p:nvSpPr>
                <p:spPr>
                  <a:xfrm>
                    <a:off x="33585801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hevron 101"/>
                  <p:cNvSpPr/>
                  <p:nvPr/>
                </p:nvSpPr>
                <p:spPr>
                  <a:xfrm>
                    <a:off x="3407957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Chevron 102"/>
                  <p:cNvSpPr/>
                  <p:nvPr/>
                </p:nvSpPr>
                <p:spPr>
                  <a:xfrm>
                    <a:off x="3457333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Chevron 103"/>
                  <p:cNvSpPr/>
                  <p:nvPr/>
                </p:nvSpPr>
                <p:spPr>
                  <a:xfrm>
                    <a:off x="33092032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Chevron 104"/>
                  <p:cNvSpPr/>
                  <p:nvPr/>
                </p:nvSpPr>
                <p:spPr>
                  <a:xfrm>
                    <a:off x="3506710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Chevron 109"/>
                  <p:cNvSpPr/>
                  <p:nvPr/>
                </p:nvSpPr>
                <p:spPr>
                  <a:xfrm>
                    <a:off x="37042185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Chevron 110"/>
                  <p:cNvSpPr/>
                  <p:nvPr/>
                </p:nvSpPr>
                <p:spPr>
                  <a:xfrm>
                    <a:off x="36548416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Chevron 112"/>
                  <p:cNvSpPr/>
                  <p:nvPr/>
                </p:nvSpPr>
                <p:spPr>
                  <a:xfrm>
                    <a:off x="35560878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Chevron 113"/>
                  <p:cNvSpPr/>
                  <p:nvPr/>
                </p:nvSpPr>
                <p:spPr>
                  <a:xfrm>
                    <a:off x="3604436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0" name="TextBox 99"/>
                <p:cNvSpPr txBox="1"/>
                <p:nvPr/>
              </p:nvSpPr>
              <p:spPr>
                <a:xfrm>
                  <a:off x="4672929" y="3937313"/>
                  <a:ext cx="216024" cy="279666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 fontScale="25000" lnSpcReduction="20000"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CA" sz="9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6" name="Lightning Bolt 95"/>
              <p:cNvSpPr/>
              <p:nvPr/>
            </p:nvSpPr>
            <p:spPr>
              <a:xfrm rot="16415366">
                <a:off x="4983591" y="2134274"/>
                <a:ext cx="1822074" cy="2539320"/>
              </a:xfrm>
              <a:prstGeom prst="lightningBolt">
                <a:avLst/>
              </a:prstGeom>
              <a:gradFill>
                <a:gsLst>
                  <a:gs pos="0">
                    <a:schemeClr val="accent2">
                      <a:tint val="48000"/>
                      <a:satMod val="138000"/>
                      <a:alpha val="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</a:gradFill>
              <a:ln>
                <a:gradFill flip="none" rotWithShape="1"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  <a:outerShdw blurRad="304800" dist="469900" dir="4320000" sx="106000" sy="106000" rotWithShape="0">
                  <a:prstClr val="black">
                    <a:alpha val="29000"/>
                  </a:prstClr>
                </a:outerShdw>
              </a:effectLst>
              <a:scene3d>
                <a:camera prst="orthographicFront">
                  <a:rot lat="18299991" lon="21299948" rev="20099999"/>
                </a:camera>
                <a:lightRig rig="glow" dir="t">
                  <a:rot lat="0" lon="0" rev="4800000"/>
                </a:lightRig>
              </a:scene3d>
              <a:sp3d prstMaterial="powder">
                <a:bevelT w="50800" h="101600" prst="coolSlant"/>
                <a:bevelB w="152400" h="50800" prst="softRound"/>
                <a:contourClr>
                  <a:schemeClr val="accent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6603570" y="5085184"/>
              <a:ext cx="272686" cy="25632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60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tent Placeholder 2"/>
          <p:cNvSpPr txBox="1">
            <a:spLocks/>
          </p:cNvSpPr>
          <p:nvPr/>
        </p:nvSpPr>
        <p:spPr>
          <a:xfrm>
            <a:off x="1087398" y="1395619"/>
            <a:ext cx="8001056" cy="489654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CA" sz="3600" b="1" dirty="0" smtClean="0">
                <a:cs typeface="Arial" pitchFamily="34" charset="0"/>
              </a:rPr>
              <a:t>What is a </a:t>
            </a:r>
            <a:r>
              <a:rPr lang="en-CA" sz="3600" b="1" dirty="0">
                <a:cs typeface="Arial" pitchFamily="34" charset="0"/>
              </a:rPr>
              <a:t>D</a:t>
            </a:r>
            <a:r>
              <a:rPr lang="en-CA" sz="3600" b="1" dirty="0" smtClean="0">
                <a:cs typeface="Arial" pitchFamily="34" charset="0"/>
              </a:rPr>
              <a:t>angling Bond?</a:t>
            </a: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523" y="2777330"/>
            <a:ext cx="3479090" cy="347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2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23928" y="413405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1166936" y="196949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3600" b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Dangling Bond on H-Si(100)-2x1 Surface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Perspective"/>
          <p:cNvPicPr>
            <a:picLocks noChangeAspect="1" noChangeArrowheads="1"/>
          </p:cNvPicPr>
          <p:nvPr/>
        </p:nvPicPr>
        <p:blipFill>
          <a:blip r:embed="rId3" cstate="print"/>
          <a:srcRect l="14604" t="17299" r="18607" b="17012"/>
          <a:stretch>
            <a:fillRect/>
          </a:stretch>
        </p:blipFill>
        <p:spPr bwMode="auto">
          <a:xfrm>
            <a:off x="1115616" y="1952490"/>
            <a:ext cx="7992888" cy="448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lowchart: Connector 12"/>
          <p:cNvSpPr/>
          <p:nvPr/>
        </p:nvSpPr>
        <p:spPr>
          <a:xfrm>
            <a:off x="4711326" y="4317199"/>
            <a:ext cx="260200" cy="263727"/>
          </a:xfrm>
          <a:prstGeom prst="flowChartConnector">
            <a:avLst/>
          </a:prstGeom>
          <a:solidFill>
            <a:srgbClr val="F9B639">
              <a:lumMod val="50000"/>
            </a:srgbClr>
          </a:solidFill>
          <a:ln w="28575" cap="flat" cmpd="sng" algn="ctr">
            <a:solidFill>
              <a:srgbClr val="F9B639">
                <a:lumMod val="50000"/>
              </a:srgb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Lightning Bolt 6"/>
          <p:cNvSpPr/>
          <p:nvPr/>
        </p:nvSpPr>
        <p:spPr>
          <a:xfrm rot="20023688" flipH="1">
            <a:off x="4457628" y="2039263"/>
            <a:ext cx="402443" cy="748227"/>
          </a:xfrm>
          <a:prstGeom prst="lightningBolt">
            <a:avLst/>
          </a:prstGeom>
          <a:effectLst>
            <a:glow rad="63500">
              <a:srgbClr val="FFFF00">
                <a:alpha val="75000"/>
              </a:srgb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34" b="89451" l="18182" r="65091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479" t="11815" r="24344" b="10970"/>
          <a:stretch/>
        </p:blipFill>
        <p:spPr>
          <a:xfrm rot="1220079">
            <a:off x="4239999" y="1015222"/>
            <a:ext cx="816814" cy="1136721"/>
          </a:xfrm>
          <a:prstGeom prst="rect">
            <a:avLst/>
          </a:prstGeom>
          <a:effectLst>
            <a:glow rad="190500">
              <a:schemeClr val="bg1">
                <a:lumMod val="65000"/>
              </a:schemeClr>
            </a:glow>
          </a:effectLst>
        </p:spPr>
      </p:pic>
      <p:cxnSp>
        <p:nvCxnSpPr>
          <p:cNvPr id="39" name="Straight Arrow Connector 38"/>
          <p:cNvCxnSpPr/>
          <p:nvPr/>
        </p:nvCxnSpPr>
        <p:spPr>
          <a:xfrm rot="5379348" flipH="1" flipV="1">
            <a:off x="2158105" y="4733735"/>
            <a:ext cx="284958" cy="79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grpSp>
        <p:nvGrpSpPr>
          <p:cNvPr id="10" name="Group 9"/>
          <p:cNvGrpSpPr/>
          <p:nvPr/>
        </p:nvGrpSpPr>
        <p:grpSpPr>
          <a:xfrm>
            <a:off x="4341164" y="2477873"/>
            <a:ext cx="352634" cy="359311"/>
            <a:chOff x="4341164" y="2709622"/>
            <a:chExt cx="352634" cy="359311"/>
          </a:xfrm>
        </p:grpSpPr>
        <p:sp>
          <p:nvSpPr>
            <p:cNvPr id="43" name="Teardrop 42"/>
            <p:cNvSpPr/>
            <p:nvPr/>
          </p:nvSpPr>
          <p:spPr>
            <a:xfrm rot="6853555">
              <a:off x="4340255" y="2710531"/>
              <a:ext cx="354451" cy="352634"/>
            </a:xfrm>
            <a:prstGeom prst="teardrop">
              <a:avLst>
                <a:gd name="adj" fmla="val 144200"/>
              </a:avLst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glow rad="101600">
                <a:sysClr val="window" lastClr="FFFFFF">
                  <a:lumMod val="85000"/>
                  <a:alpha val="60000"/>
                </a:sys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relaxedInse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379348">
              <a:off x="4344696" y="2925660"/>
              <a:ext cx="277022" cy="952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cxnSp>
      </p:grpSp>
      <p:cxnSp>
        <p:nvCxnSpPr>
          <p:cNvPr id="45" name="Straight Arrow Connector 44"/>
          <p:cNvCxnSpPr/>
          <p:nvPr/>
        </p:nvCxnSpPr>
        <p:spPr>
          <a:xfrm rot="16220652" flipV="1">
            <a:off x="4427894" y="2694613"/>
            <a:ext cx="277022" cy="95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4860032" y="4556813"/>
            <a:ext cx="3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67944" y="2045825"/>
            <a:ext cx="48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16416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Perpetua" pitchFamily="18" charset="0"/>
                <a:ea typeface="+mj-ea"/>
                <a:cs typeface="+mj-cs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/</a:t>
            </a:r>
            <a:r>
              <a:rPr lang="en-US" sz="2400" b="1" dirty="0">
                <a:latin typeface="Perpetua" pitchFamily="18" charset="0"/>
                <a:ea typeface="+mj-ea"/>
                <a:cs typeface="+mj-cs"/>
              </a:rPr>
              <a:t>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76302" y="4876611"/>
            <a:ext cx="1413527" cy="1344575"/>
            <a:chOff x="7476302" y="4876611"/>
            <a:chExt cx="1413527" cy="1344575"/>
          </a:xfrm>
        </p:grpSpPr>
        <p:sp>
          <p:nvSpPr>
            <p:cNvPr id="23" name="Rectangle 22"/>
            <p:cNvSpPr/>
            <p:nvPr/>
          </p:nvSpPr>
          <p:spPr>
            <a:xfrm>
              <a:off x="7476302" y="4876611"/>
              <a:ext cx="1413527" cy="13445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563898" y="5063182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63898" y="5304272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63898" y="5550958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63898" y="5797177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54148" y="5065513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54148" y="5306604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054148" y="5553290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54148" y="5799507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48117" y="5066913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548117" y="5308003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548117" y="5554688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548117" y="5800907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488759" y="4909739"/>
              <a:ext cx="1383194" cy="1294209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559466" y="6038684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49716" y="6041015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543685" y="6042415"/>
              <a:ext cx="248611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  <a:effectLst>
              <a:glow rad="12700">
                <a:schemeClr val="tx1">
                  <a:lumMod val="50000"/>
                  <a:lumOff val="50000"/>
                </a:schemeClr>
              </a:glow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098245" y="5760000"/>
            <a:ext cx="406932" cy="293996"/>
            <a:chOff x="8098245" y="5760000"/>
            <a:chExt cx="406932" cy="293996"/>
          </a:xfrm>
        </p:grpSpPr>
        <p:sp>
          <p:nvSpPr>
            <p:cNvPr id="50" name="Oval 49"/>
            <p:cNvSpPr/>
            <p:nvPr/>
          </p:nvSpPr>
          <p:spPr>
            <a:xfrm>
              <a:off x="8276972" y="5760000"/>
              <a:ext cx="68400" cy="7200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98245" y="5776997"/>
              <a:ext cx="406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DB</a:t>
              </a:r>
              <a:endParaRPr lang="en-US" sz="1200" b="1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93548" y="4183563"/>
            <a:ext cx="474143" cy="1350442"/>
            <a:chOff x="7593548" y="4183563"/>
            <a:chExt cx="474143" cy="1350442"/>
          </a:xfrm>
        </p:grpSpPr>
        <p:sp>
          <p:nvSpPr>
            <p:cNvPr id="19" name="TextBox 18"/>
            <p:cNvSpPr txBox="1"/>
            <p:nvPr/>
          </p:nvSpPr>
          <p:spPr>
            <a:xfrm>
              <a:off x="7593548" y="4183563"/>
              <a:ext cx="339014" cy="88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/>
                  <a:cs typeface="Arial"/>
                </a:rPr>
                <a:t>Si-Si Dimer</a:t>
              </a:r>
              <a:endParaRPr lang="en-US" b="1" dirty="0">
                <a:latin typeface="Arial"/>
                <a:cs typeface="Arial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695464" y="4516314"/>
              <a:ext cx="263506" cy="4858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812509" y="4516314"/>
              <a:ext cx="146462" cy="10176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964263" y="4523761"/>
              <a:ext cx="103428" cy="6735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054484" y="5285524"/>
            <a:ext cx="284528" cy="314384"/>
            <a:chOff x="8054484" y="5285524"/>
            <a:chExt cx="284528" cy="314384"/>
          </a:xfrm>
        </p:grpSpPr>
        <p:sp>
          <p:nvSpPr>
            <p:cNvPr id="41" name="Oval 40"/>
            <p:cNvSpPr/>
            <p:nvPr/>
          </p:nvSpPr>
          <p:spPr>
            <a:xfrm>
              <a:off x="8144652" y="5520708"/>
              <a:ext cx="75600" cy="79200"/>
            </a:xfrm>
            <a:prstGeom prst="ellipse">
              <a:avLst/>
            </a:prstGeom>
            <a:solidFill>
              <a:srgbClr val="FF66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54484" y="5285524"/>
              <a:ext cx="284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P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7" grpId="1" animBg="1"/>
      <p:bldP spid="9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944" y="268957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CA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Surface DB as a Quantum Dot</a:t>
            </a:r>
            <a:endParaRPr lang="en-CA" sz="28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15616" y="1119983"/>
            <a:ext cx="7953149" cy="3749177"/>
            <a:chOff x="72000" y="1556792"/>
            <a:chExt cx="9059880" cy="478634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0" y="1556792"/>
              <a:ext cx="9059880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43808" y="4536000"/>
              <a:ext cx="45005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115616" y="3501008"/>
            <a:ext cx="7955203" cy="2777801"/>
            <a:chOff x="1188797" y="3501008"/>
            <a:chExt cx="7955203" cy="2777801"/>
          </a:xfrm>
        </p:grpSpPr>
        <p:sp>
          <p:nvSpPr>
            <p:cNvPr id="17" name="Rectangle 16"/>
            <p:cNvSpPr/>
            <p:nvPr/>
          </p:nvSpPr>
          <p:spPr>
            <a:xfrm>
              <a:off x="1277136" y="3501008"/>
              <a:ext cx="7866864" cy="2302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8797" y="3744128"/>
              <a:ext cx="2580222" cy="253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2400" y="3745921"/>
            <a:ext cx="2532803" cy="253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3315" y="3745921"/>
            <a:ext cx="2603181" cy="25328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16416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noProof="0" dirty="0" smtClean="0"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/</a:t>
            </a:r>
            <a:r>
              <a:rPr lang="en-US" sz="2400" b="1" dirty="0">
                <a:latin typeface="Perpetua" pitchFamily="18" charset="0"/>
                <a:ea typeface="+mj-ea"/>
                <a:cs typeface="+mj-cs"/>
              </a:rPr>
              <a:t>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186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38944" y="268957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CA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Motivation: Why Studying Coupled-DB Pairs?</a:t>
            </a:r>
            <a:endParaRPr lang="en-CA" sz="28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75902" y="851105"/>
            <a:ext cx="8229600" cy="239871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CA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DBP</a:t>
            </a:r>
            <a:r>
              <a:rPr lang="en-CA" sz="2000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a dynamic-charge defect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Si-based electronic devices</a:t>
            </a:r>
          </a:p>
          <a:p>
            <a:endParaRPr lang="en-CA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DBP</a:t>
            </a:r>
            <a:r>
              <a:rPr lang="en-CA" sz="20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functionality of the Si surface: its effect on 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bonding of the </a:t>
            </a:r>
          </a:p>
          <a:p>
            <a:r>
              <a:rPr lang="en-CA" sz="2000" dirty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     atomic and molecular species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the Si surface</a:t>
            </a:r>
          </a:p>
          <a:p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DBP</a:t>
            </a:r>
            <a:r>
              <a:rPr lang="en-CA" sz="20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a potential 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candidate for charge </a:t>
            </a:r>
            <a:r>
              <a:rPr lang="en-CA" sz="2000" dirty="0" err="1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qubit</a:t>
            </a:r>
            <a:r>
              <a:rPr lang="en-CA" sz="2000" dirty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an 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intercessor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</a:p>
          <a:p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spin-</a:t>
            </a:r>
            <a:r>
              <a:rPr lang="en-CA" sz="2000" dirty="0" err="1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qubit</a:t>
            </a:r>
            <a:r>
              <a:rPr lang="en-CA" sz="20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 measurement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quantum computation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8389" y="5179754"/>
            <a:ext cx="7622834" cy="16619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Developing an understanding of the </a:t>
            </a:r>
            <a:r>
              <a:rPr lang="en-CA" sz="2400" dirty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coherence and bonding </a:t>
            </a:r>
            <a:r>
              <a:rPr lang="en-CA" sz="2400" dirty="0" smtClean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CA" sz="2400" dirty="0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coupled dangling-bond pairs </a:t>
            </a:r>
            <a:r>
              <a:rPr lang="en-CA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H-Si(100)-2x1 </a:t>
            </a:r>
            <a:r>
              <a:rPr lang="en-C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</a:p>
          <a:p>
            <a:endParaRPr lang="en-CA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592387" y="3492581"/>
            <a:ext cx="617423" cy="1358330"/>
          </a:xfrm>
          <a:prstGeom prst="downArrow">
            <a:avLst/>
          </a:prstGeom>
          <a:solidFill>
            <a:srgbClr val="C0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8316416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noProof="0" dirty="0" smtClean="0">
                <a:latin typeface="Perpetua" pitchFamily="18" charset="0"/>
                <a:ea typeface="+mj-ea"/>
                <a:cs typeface="+mj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/</a:t>
            </a:r>
            <a:r>
              <a:rPr lang="en-US" sz="2400" b="1" dirty="0">
                <a:latin typeface="Perpetua" pitchFamily="18" charset="0"/>
                <a:ea typeface="+mj-ea"/>
                <a:cs typeface="+mj-cs"/>
              </a:rPr>
              <a:t>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48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620" y="5542800"/>
            <a:ext cx="7374764" cy="10801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CA" dirty="0" smtClean="0">
                <a:solidFill>
                  <a:srgbClr val="800000"/>
                </a:solidFill>
              </a:rPr>
              <a:t>Dangling-bond charge qubit on a silicon surface</a:t>
            </a:r>
          </a:p>
          <a:p>
            <a:pPr marL="0" lvl="1" algn="ctr"/>
            <a:r>
              <a:rPr lang="en-CA" dirty="0" smtClean="0"/>
              <a:t>New Journal of Physics </a:t>
            </a:r>
            <a:r>
              <a:rPr lang="en-CA" b="1" dirty="0" smtClean="0"/>
              <a:t>12,</a:t>
            </a:r>
            <a:r>
              <a:rPr lang="en-CA" dirty="0" smtClean="0"/>
              <a:t> 083018 (2010) 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44" y="146430"/>
            <a:ext cx="7767321" cy="5434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836"/>
          <a:stretch/>
        </p:blipFill>
        <p:spPr>
          <a:xfrm>
            <a:off x="2426494" y="971646"/>
            <a:ext cx="967987" cy="104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12717"/>
          <a:stretch/>
        </p:blipFill>
        <p:spPr>
          <a:xfrm>
            <a:off x="2417015" y="2148325"/>
            <a:ext cx="967987" cy="1149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5163" y="1926595"/>
            <a:ext cx="53091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/>
                <a:cs typeface="Times New Roman"/>
              </a:rPr>
              <a:t>DBP</a:t>
            </a:r>
            <a:r>
              <a:rPr lang="en-US" sz="1200" b="1" baseline="30000" dirty="0" smtClean="0">
                <a:latin typeface="Times New Roman"/>
                <a:cs typeface="Times New Roman"/>
              </a:rPr>
              <a:t>-</a:t>
            </a:r>
            <a:endParaRPr lang="en-US" sz="1200" b="1" baseline="30000" dirty="0">
              <a:latin typeface="Times New Roman"/>
              <a:cs typeface="Times New Roman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007428" y="1370986"/>
            <a:ext cx="100777" cy="283069"/>
          </a:xfrm>
          <a:prstGeom prst="rightBrace">
            <a:avLst>
              <a:gd name="adj1" fmla="val 67123"/>
              <a:gd name="adj2" fmla="val 481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3022709" y="2533178"/>
            <a:ext cx="110855" cy="376765"/>
          </a:xfrm>
          <a:prstGeom prst="rightBrace">
            <a:avLst>
              <a:gd name="adj1" fmla="val 67123"/>
              <a:gd name="adj2" fmla="val 481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133564" y="1534160"/>
            <a:ext cx="554639" cy="4025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33564" y="2213754"/>
            <a:ext cx="554639" cy="4888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6416" y="60212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noProof="0" dirty="0">
                <a:latin typeface="Perpetua" pitchFamily="18" charset="0"/>
                <a:ea typeface="+mj-ea"/>
                <a:cs typeface="+mj-cs"/>
              </a:rPr>
              <a:t>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/</a:t>
            </a:r>
            <a:r>
              <a:rPr lang="en-US" sz="2400" b="1" dirty="0">
                <a:latin typeface="Perpetua" pitchFamily="18" charset="0"/>
                <a:ea typeface="+mj-ea"/>
                <a:cs typeface="+mj-cs"/>
              </a:rPr>
              <a:t>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tent Placeholder 2"/>
          <p:cNvSpPr txBox="1">
            <a:spLocks/>
          </p:cNvSpPr>
          <p:nvPr/>
        </p:nvSpPr>
        <p:spPr>
          <a:xfrm>
            <a:off x="1115616" y="548680"/>
            <a:ext cx="7704856" cy="4896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CA" sz="3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CA" sz="36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On Measuring Coherence </a:t>
            </a:r>
            <a:r>
              <a:rPr lang="en-CA" sz="36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in </a:t>
            </a:r>
          </a:p>
          <a:p>
            <a:pPr marL="0" lvl="1" indent="0" algn="ctr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CA" sz="36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CA" sz="36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Coupled Dangling-Bond Pair Dynamics</a:t>
            </a:r>
            <a:endParaRPr lang="en-CA" sz="36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42789" y="3431772"/>
            <a:ext cx="3490034" cy="3162809"/>
            <a:chOff x="6603570" y="4581128"/>
            <a:chExt cx="2383740" cy="2160240"/>
          </a:xfrm>
        </p:grpSpPr>
        <p:grpSp>
          <p:nvGrpSpPr>
            <p:cNvPr id="88" name="Group 87"/>
            <p:cNvGrpSpPr/>
            <p:nvPr/>
          </p:nvGrpSpPr>
          <p:grpSpPr>
            <a:xfrm>
              <a:off x="6660232" y="4581128"/>
              <a:ext cx="2327078" cy="2160240"/>
              <a:chOff x="1763688" y="1135529"/>
              <a:chExt cx="5530594" cy="546182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379882" y="1135529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erpetua" pitchFamily="18" charset="0"/>
                  <a:ea typeface="+mj-ea"/>
                  <a:cs typeface="+mj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763688" y="1340768"/>
                <a:ext cx="3816424" cy="3023606"/>
                <a:chOff x="1475656" y="1052736"/>
                <a:chExt cx="3816424" cy="3023606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1691680" y="1196022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15"/>
                <p:cNvGrpSpPr/>
                <p:nvPr/>
              </p:nvGrpSpPr>
              <p:grpSpPr>
                <a:xfrm>
                  <a:off x="2555776" y="1052736"/>
                  <a:ext cx="2736304" cy="1511438"/>
                  <a:chOff x="5796136" y="1988840"/>
                  <a:chExt cx="2736304" cy="1511438"/>
                </a:xfrm>
              </p:grpSpPr>
              <p:grpSp>
                <p:nvGrpSpPr>
                  <p:cNvPr id="143" name="Group 109"/>
                  <p:cNvGrpSpPr/>
                  <p:nvPr/>
                </p:nvGrpSpPr>
                <p:grpSpPr>
                  <a:xfrm>
                    <a:off x="6372200" y="1988840"/>
                    <a:ext cx="2160240" cy="1511438"/>
                    <a:chOff x="6372200" y="1988840"/>
                    <a:chExt cx="2160240" cy="1511438"/>
                  </a:xfrm>
                </p:grpSpPr>
                <p:pic>
                  <p:nvPicPr>
                    <p:cNvPr id="145" name="Picture 2" descr="http://t2.gstatic.com/images?q=tbn:ANd9GcR_CpnlRnWBvB-Sye5biB8p31R4PlTHgIy7CuUupon8VSzajLQ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10001" b="28181"/>
                    <a:stretch>
                      <a:fillRect/>
                    </a:stretch>
                  </p:blipFill>
                  <p:spPr bwMode="auto">
                    <a:xfrm flipH="1">
                      <a:off x="6372200" y="1988840"/>
                      <a:ext cx="2160240" cy="1368152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6" name="Isosceles Triangle 145"/>
                    <p:cNvSpPr/>
                    <p:nvPr/>
                  </p:nvSpPr>
                  <p:spPr>
                    <a:xfrm rot="20737632">
                      <a:off x="7366939" y="2805073"/>
                      <a:ext cx="404513" cy="695205"/>
                    </a:xfrm>
                    <a:prstGeom prst="triangle">
                      <a:avLst>
                        <a:gd name="adj" fmla="val 6303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47" name="Isosceles Triangle 146"/>
                    <p:cNvSpPr/>
                    <p:nvPr/>
                  </p:nvSpPr>
                  <p:spPr>
                    <a:xfrm rot="403787" flipH="1">
                      <a:off x="7768877" y="2880078"/>
                      <a:ext cx="514576" cy="592821"/>
                    </a:xfrm>
                    <a:prstGeom prst="triangle">
                      <a:avLst>
                        <a:gd name="adj" fmla="val 6862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6660232" y="3212976"/>
                      <a:ext cx="648072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pic>
                <p:nvPicPr>
                  <p:cNvPr id="144" name="Picture 2" descr="http://t2.gstatic.com/images?q=tbn:ANd9GcR_CpnlRnWBvB-Sye5biB8p31R4PlTHgIy7CuUupon8VSzajLQ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70000" b="84880"/>
                  <a:stretch>
                    <a:fillRect/>
                  </a:stretch>
                </p:blipFill>
                <p:spPr bwMode="auto">
                  <a:xfrm flipH="1">
                    <a:off x="5796136" y="1988840"/>
                    <a:ext cx="720000" cy="288000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691680" y="1196022"/>
                  <a:ext cx="0" cy="26650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1475656" y="3932326"/>
                  <a:ext cx="423664" cy="8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1548000" y="4004334"/>
                  <a:ext cx="30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H="1">
                  <a:off x="1619672" y="4076342"/>
                  <a:ext cx="158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 flipH="1">
                <a:off x="4716016" y="3212976"/>
                <a:ext cx="1296144" cy="33843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" name="Group 59"/>
              <p:cNvGrpSpPr/>
              <p:nvPr/>
            </p:nvGrpSpPr>
            <p:grpSpPr>
              <a:xfrm>
                <a:off x="3419872" y="2654766"/>
                <a:ext cx="2783802" cy="2573704"/>
                <a:chOff x="1405528" y="3431132"/>
                <a:chExt cx="2783802" cy="2573704"/>
              </a:xfrm>
            </p:grpSpPr>
            <p:sp>
              <p:nvSpPr>
                <p:cNvPr id="129" name="Oval 128"/>
                <p:cNvSpPr/>
                <p:nvPr/>
              </p:nvSpPr>
              <p:spPr>
                <a:xfrm rot="17382672">
                  <a:off x="2698977" y="4338566"/>
                  <a:ext cx="624741" cy="132106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30" name="Picture 129" descr="ForZahra_0.tmp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-21000" contrast="40000"/>
                </a:blip>
                <a:srcRect l="14192" t="7291" r="55240" b="70834"/>
                <a:stretch>
                  <a:fillRect/>
                </a:stretch>
              </p:blipFill>
              <p:spPr>
                <a:xfrm rot="12581581">
                  <a:off x="1405528" y="3431132"/>
                  <a:ext cx="2783802" cy="2573704"/>
                </a:xfrm>
                <a:prstGeom prst="rect">
                  <a:avLst/>
                </a:prstGeom>
                <a:ln w="9525">
                  <a:gradFill flip="none"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 fov="2100000">
                    <a:rot lat="19200000" lon="1200000" rev="11400000"/>
                  </a:camera>
                  <a:lightRig rig="morning" dir="t"/>
                </a:scene3d>
                <a:sp3d z="139700" extrusionH="107950" prstMaterial="metal">
                  <a:bevelT w="38100" h="260350"/>
                  <a:bevelB w="285750" h="203200" prst="coolSlant"/>
                  <a:extrusionClr>
                    <a:schemeClr val="bg1">
                      <a:lumMod val="95000"/>
                    </a:schemeClr>
                  </a:extrusionClr>
                </a:sp3d>
              </p:spPr>
            </p:pic>
            <p:sp>
              <p:nvSpPr>
                <p:cNvPr id="131" name="TextBox 130"/>
                <p:cNvSpPr txBox="1"/>
                <p:nvPr/>
              </p:nvSpPr>
              <p:spPr>
                <a:xfrm>
                  <a:off x="2915816" y="4225313"/>
                  <a:ext cx="1306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100" dirty="0" smtClean="0">
                      <a:effectLst>
                        <a:glow rad="228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lang="en-CA" sz="1100" dirty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ardrop 131"/>
                <p:cNvSpPr/>
                <p:nvPr/>
              </p:nvSpPr>
              <p:spPr>
                <a:xfrm rot="8038244">
                  <a:off x="2834817" y="4413137"/>
                  <a:ext cx="242048" cy="255588"/>
                </a:xfrm>
                <a:prstGeom prst="teardrop">
                  <a:avLst>
                    <a:gd name="adj" fmla="val 1442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3" name="Teardrop 132"/>
                <p:cNvSpPr/>
                <p:nvPr/>
              </p:nvSpPr>
              <p:spPr>
                <a:xfrm rot="8038244">
                  <a:off x="2970791" y="4053096"/>
                  <a:ext cx="242048" cy="255588"/>
                </a:xfrm>
                <a:prstGeom prst="teardrop">
                  <a:avLst>
                    <a:gd name="adj" fmla="val 1442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76750" y="4336044"/>
                  <a:ext cx="83082" cy="83082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880000" y="4221088"/>
                  <a:ext cx="288032" cy="2880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 fontScale="62500" lnSpcReduction="20000"/>
                </a:bodyPr>
                <a:lstStyle/>
                <a:p>
                  <a:pPr marL="0" marR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4355976" y="1412776"/>
                <a:ext cx="1656184" cy="5184576"/>
                <a:chOff x="4067944" y="1124744"/>
                <a:chExt cx="1656184" cy="5184576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724128" y="1124744"/>
                  <a:ext cx="0" cy="18002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Snip Same Side Corner Rectangle 122"/>
                <p:cNvSpPr/>
                <p:nvPr/>
              </p:nvSpPr>
              <p:spPr>
                <a:xfrm rot="450409">
                  <a:off x="4696011" y="2362376"/>
                  <a:ext cx="864096" cy="36293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powder">
                  <a:bevelT w="1320800" h="1498600"/>
                  <a:bevelB w="2260600" h="1225550" prst="divot"/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5220072" y="1124744"/>
                  <a:ext cx="504056" cy="123179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427984" y="4653136"/>
                  <a:ext cx="0" cy="16561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067944" y="5013176"/>
                  <a:ext cx="648072" cy="64807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baseline="-25000" dirty="0"/>
                </a:p>
              </p:txBody>
            </p:sp>
            <p:sp>
              <p:nvSpPr>
                <p:cNvPr id="127" name="Snip Same Side Corner Rectangle 126"/>
                <p:cNvSpPr/>
                <p:nvPr/>
              </p:nvSpPr>
              <p:spPr>
                <a:xfrm rot="450409">
                  <a:off x="4101510" y="4144853"/>
                  <a:ext cx="864096" cy="36293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powder">
                  <a:bevelT w="1320800" h="1498600"/>
                  <a:bevelB w="2260600" h="1225550" prst="divot"/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flipH="1">
                  <a:off x="4427984" y="4437112"/>
                  <a:ext cx="72008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60"/>
              <p:cNvGrpSpPr/>
              <p:nvPr/>
            </p:nvGrpSpPr>
            <p:grpSpPr>
              <a:xfrm>
                <a:off x="4846391" y="2594213"/>
                <a:ext cx="373681" cy="1038441"/>
                <a:chOff x="4515272" y="3346858"/>
                <a:chExt cx="373681" cy="1038441"/>
              </a:xfrm>
            </p:grpSpPr>
            <p:grpSp>
              <p:nvGrpSpPr>
                <p:cNvPr id="98" name="Group 244"/>
                <p:cNvGrpSpPr/>
                <p:nvPr/>
              </p:nvGrpSpPr>
              <p:grpSpPr>
                <a:xfrm rot="15886688">
                  <a:off x="4053781" y="3818174"/>
                  <a:ext cx="1028616" cy="105633"/>
                  <a:chOff x="34079570" y="15121930"/>
                  <a:chExt cx="3332942" cy="216024"/>
                </a:xfrm>
              </p:grpSpPr>
              <p:sp>
                <p:nvSpPr>
                  <p:cNvPr id="115" name="Chevron 114"/>
                  <p:cNvSpPr/>
                  <p:nvPr/>
                </p:nvSpPr>
                <p:spPr>
                  <a:xfrm>
                    <a:off x="3407957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Chevron 115"/>
                  <p:cNvSpPr/>
                  <p:nvPr/>
                </p:nvSpPr>
                <p:spPr>
                  <a:xfrm>
                    <a:off x="3457333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Chevron 116"/>
                  <p:cNvSpPr/>
                  <p:nvPr/>
                </p:nvSpPr>
                <p:spPr>
                  <a:xfrm>
                    <a:off x="3506710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Chevron 117"/>
                  <p:cNvSpPr/>
                  <p:nvPr/>
                </p:nvSpPr>
                <p:spPr>
                  <a:xfrm>
                    <a:off x="37042185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Chevron 118"/>
                  <p:cNvSpPr/>
                  <p:nvPr/>
                </p:nvSpPr>
                <p:spPr>
                  <a:xfrm>
                    <a:off x="36548416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Chevron 119"/>
                  <p:cNvSpPr/>
                  <p:nvPr/>
                </p:nvSpPr>
                <p:spPr>
                  <a:xfrm>
                    <a:off x="35560878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Chevron 120"/>
                  <p:cNvSpPr/>
                  <p:nvPr/>
                </p:nvSpPr>
                <p:spPr>
                  <a:xfrm>
                    <a:off x="3604436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9" name="Group 245"/>
                <p:cNvGrpSpPr/>
                <p:nvPr/>
              </p:nvGrpSpPr>
              <p:grpSpPr>
                <a:xfrm rot="14994437">
                  <a:off x="4303949" y="3660351"/>
                  <a:ext cx="714489" cy="87503"/>
                  <a:chOff x="33092032" y="15121930"/>
                  <a:chExt cx="4320480" cy="216024"/>
                </a:xfrm>
              </p:grpSpPr>
              <p:sp>
                <p:nvSpPr>
                  <p:cNvPr id="101" name="Chevron 100"/>
                  <p:cNvSpPr/>
                  <p:nvPr/>
                </p:nvSpPr>
                <p:spPr>
                  <a:xfrm>
                    <a:off x="33585801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hevron 101"/>
                  <p:cNvSpPr/>
                  <p:nvPr/>
                </p:nvSpPr>
                <p:spPr>
                  <a:xfrm>
                    <a:off x="3407957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Chevron 102"/>
                  <p:cNvSpPr/>
                  <p:nvPr/>
                </p:nvSpPr>
                <p:spPr>
                  <a:xfrm>
                    <a:off x="3457333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Chevron 103"/>
                  <p:cNvSpPr/>
                  <p:nvPr/>
                </p:nvSpPr>
                <p:spPr>
                  <a:xfrm>
                    <a:off x="33092032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Chevron 104"/>
                  <p:cNvSpPr/>
                  <p:nvPr/>
                </p:nvSpPr>
                <p:spPr>
                  <a:xfrm>
                    <a:off x="35067109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Chevron 109"/>
                  <p:cNvSpPr/>
                  <p:nvPr/>
                </p:nvSpPr>
                <p:spPr>
                  <a:xfrm>
                    <a:off x="37042185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C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Chevron 110"/>
                  <p:cNvSpPr/>
                  <p:nvPr/>
                </p:nvSpPr>
                <p:spPr>
                  <a:xfrm>
                    <a:off x="36548416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Chevron 112"/>
                  <p:cNvSpPr/>
                  <p:nvPr/>
                </p:nvSpPr>
                <p:spPr>
                  <a:xfrm>
                    <a:off x="35560878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Chevron 113"/>
                  <p:cNvSpPr/>
                  <p:nvPr/>
                </p:nvSpPr>
                <p:spPr>
                  <a:xfrm>
                    <a:off x="36044360" y="15121930"/>
                    <a:ext cx="370327" cy="216024"/>
                  </a:xfrm>
                  <a:prstGeom prst="chevron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0" name="TextBox 99"/>
                <p:cNvSpPr txBox="1"/>
                <p:nvPr/>
              </p:nvSpPr>
              <p:spPr>
                <a:xfrm>
                  <a:off x="4672929" y="3937313"/>
                  <a:ext cx="216024" cy="279666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 fontScale="55000" lnSpcReduction="20000"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CA" sz="9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6" name="Lightning Bolt 95"/>
              <p:cNvSpPr/>
              <p:nvPr/>
            </p:nvSpPr>
            <p:spPr>
              <a:xfrm rot="16415366">
                <a:off x="4983591" y="2134274"/>
                <a:ext cx="1822074" cy="2539320"/>
              </a:xfrm>
              <a:prstGeom prst="lightningBolt">
                <a:avLst/>
              </a:prstGeom>
              <a:gradFill>
                <a:gsLst>
                  <a:gs pos="0">
                    <a:schemeClr val="accent2">
                      <a:tint val="48000"/>
                      <a:satMod val="138000"/>
                      <a:alpha val="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</a:gradFill>
              <a:ln>
                <a:gradFill flip="none" rotWithShape="1"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  <a:outerShdw blurRad="304800" dist="469900" dir="4320000" sx="106000" sy="106000" rotWithShape="0">
                  <a:prstClr val="black">
                    <a:alpha val="29000"/>
                  </a:prstClr>
                </a:outerShdw>
              </a:effectLst>
              <a:scene3d>
                <a:camera prst="orthographicFront">
                  <a:rot lat="18299991" lon="21299948" rev="20099999"/>
                </a:camera>
                <a:lightRig rig="glow" dir="t">
                  <a:rot lat="0" lon="0" rev="4800000"/>
                </a:lightRig>
              </a:scene3d>
              <a:sp3d prstMaterial="powder">
                <a:bevelT w="50800" h="101600" prst="coolSlant"/>
                <a:bevelB w="152400" h="50800" prst="softRound"/>
                <a:contourClr>
                  <a:schemeClr val="accent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6603570" y="5085184"/>
              <a:ext cx="272686" cy="25632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08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2542</TotalTime>
  <Words>384</Words>
  <Application>Microsoft Macintosh PowerPoint</Application>
  <PresentationFormat>On-screen Show (4:3)</PresentationFormat>
  <Paragraphs>93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On Measuring Coherence in Coupled Dangling-Bond Pair Dynamics</vt:lpstr>
      <vt:lpstr>PowerPoint Presentation</vt:lpstr>
      <vt:lpstr>Outline</vt:lpstr>
      <vt:lpstr>PowerPoint Presentation</vt:lpstr>
      <vt:lpstr>PowerPoint Presentation</vt:lpstr>
      <vt:lpstr>A Surface DB as a Quantum Dot</vt:lpstr>
      <vt:lpstr>Motivation: Why Studying Coupled-DB Pairs?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Universtiy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Coherence of Coupled Dangling-Bond Pairs on the Silicon Surface</dc:title>
  <dc:creator>Zahra Shaterzadeh-Yazdi</dc:creator>
  <cp:lastModifiedBy>ZAHRA</cp:lastModifiedBy>
  <cp:revision>138</cp:revision>
  <dcterms:created xsi:type="dcterms:W3CDTF">2014-04-18T22:01:15Z</dcterms:created>
  <dcterms:modified xsi:type="dcterms:W3CDTF">2014-09-09T08:05:16Z</dcterms:modified>
</cp:coreProperties>
</file>